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30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31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revisionInfo.xml" ContentType="application/vnd.ms-powerpoint.revisioninfo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276" r:id="rId3"/>
    <p:sldId id="294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257" r:id="rId12"/>
    <p:sldId id="263" r:id="rId13"/>
    <p:sldId id="264" r:id="rId14"/>
    <p:sldId id="266" r:id="rId15"/>
    <p:sldId id="268" r:id="rId16"/>
    <p:sldId id="270" r:id="rId17"/>
    <p:sldId id="272" r:id="rId18"/>
    <p:sldId id="273" r:id="rId19"/>
    <p:sldId id="274" r:id="rId20"/>
    <p:sldId id="275" r:id="rId21"/>
    <p:sldId id="280" r:id="rId22"/>
    <p:sldId id="281" r:id="rId23"/>
    <p:sldId id="282" r:id="rId24"/>
    <p:sldId id="283" r:id="rId25"/>
    <p:sldId id="285" r:id="rId26"/>
    <p:sldId id="286" r:id="rId27"/>
    <p:sldId id="287" r:id="rId28"/>
    <p:sldId id="288" r:id="rId29"/>
    <p:sldId id="289" r:id="rId30"/>
    <p:sldId id="292" r:id="rId31"/>
    <p:sldId id="293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-756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45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43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0D7761-B450-4D75-BA31-85B2AAE9B8B5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0335C7-9BEA-47C2-A649-6794FAE85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66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504080D-18EF-46F2-87F7-8F37E8AC482C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7DE55F44-E66E-4054-A725-3B14FC869D8E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13203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4080D-18EF-46F2-87F7-8F37E8AC482C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55F44-E66E-4054-A725-3B14FC869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77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4080D-18EF-46F2-87F7-8F37E8AC482C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55F44-E66E-4054-A725-3B14FC869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191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4080D-18EF-46F2-87F7-8F37E8AC482C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55F44-E66E-4054-A725-3B14FC869D8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44851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4080D-18EF-46F2-87F7-8F37E8AC482C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55F44-E66E-4054-A725-3B14FC869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128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4080D-18EF-46F2-87F7-8F37E8AC482C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55F44-E66E-4054-A725-3B14FC869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957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4080D-18EF-46F2-87F7-8F37E8AC482C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55F44-E66E-4054-A725-3B14FC869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011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4080D-18EF-46F2-87F7-8F37E8AC482C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55F44-E66E-4054-A725-3B14FC869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821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4080D-18EF-46F2-87F7-8F37E8AC482C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55F44-E66E-4054-A725-3B14FC869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325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0E255F-E9A3-40EE-8F7D-887D5F5AA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6A36EF3-112C-4864-A515-9FB2E5E9B1D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8F96ED3-D959-41B1-B95D-1EFEFCED8B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307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E5998D0-2591-4055-BF7D-505351683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91ECA46-178E-4A8C-9478-6B8B59456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3D3BDAA-2929-4722-A993-D754CB200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AEAE548E-97D9-427E-B2EF-A16337276B9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0239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4080D-18EF-46F2-87F7-8F37E8AC482C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55F44-E66E-4054-A725-3B14FC869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156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4080D-18EF-46F2-87F7-8F37E8AC482C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55F44-E66E-4054-A725-3B14FC869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113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4080D-18EF-46F2-87F7-8F37E8AC482C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55F44-E66E-4054-A725-3B14FC869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275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4080D-18EF-46F2-87F7-8F37E8AC482C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55F44-E66E-4054-A725-3B14FC869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267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4080D-18EF-46F2-87F7-8F37E8AC482C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55F44-E66E-4054-A725-3B14FC869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27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4080D-18EF-46F2-87F7-8F37E8AC482C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55F44-E66E-4054-A725-3B14FC869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662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4080D-18EF-46F2-87F7-8F37E8AC482C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55F44-E66E-4054-A725-3B14FC869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35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4080D-18EF-46F2-87F7-8F37E8AC482C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55F44-E66E-4054-A725-3B14FC869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177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504080D-18EF-46F2-87F7-8F37E8AC482C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DE55F44-E66E-4054-A725-3B14FC869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783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youtube.com/watch?v=K4GAQtGtd_0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8PRuxMprSDQ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253A2C-4F5A-4C10-A54B-9A5FEA1F13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/>
              <a:t>SUKOBI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91C2CC8-A05E-4B02-BBBB-5956AF2298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https://www.youtube.com/watch?v=5SnSzo4AbRI</a:t>
            </a:r>
          </a:p>
        </p:txBody>
      </p:sp>
    </p:spTree>
    <p:extLst>
      <p:ext uri="{BB962C8B-B14F-4D97-AF65-F5344CB8AC3E}">
        <p14:creationId xmlns:p14="http://schemas.microsoft.com/office/powerpoint/2010/main" val="450867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4"/>
          <p:cNvSpPr>
            <a:spLocks noChangeArrowheads="1"/>
          </p:cNvSpPr>
          <p:nvPr/>
        </p:nvSpPr>
        <p:spPr bwMode="auto">
          <a:xfrm>
            <a:off x="566057" y="925286"/>
            <a:ext cx="10160000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vi-VN" sz="2400" dirty="0"/>
              <a:t>Konflikt objektivnih interesa i nadmetanje grupa oko neuskladivih ciljeva (samo jedan dobija sve) ima neke socijalnopsihološke posledice: međugrupno neprijateljstvo i konflikt (agresivnost, negativni stereotipi) i, istovremeno, identifikaciju sa sopstvenom grupom (uvođenje simbola grupnog identiteta i vezanosti za grupu) </a:t>
            </a:r>
            <a:endParaRPr lang="sr-Latn-RS" sz="2400" dirty="0">
              <a:latin typeface="Impact" pitchFamily="34" charset="0"/>
            </a:endParaRPr>
          </a:p>
          <a:p>
            <a:pPr algn="ctr"/>
            <a:r>
              <a:rPr lang="vi-VN" sz="2400" dirty="0" smtClean="0"/>
              <a:t>Uvođenje </a:t>
            </a:r>
            <a:r>
              <a:rPr lang="vi-VN" sz="2400" dirty="0"/>
              <a:t>nadređenog cilja – (onog kojem teže obe grupe, ali ni jedna ga ne može postići bez učešća druge grupe) rezultira smanjivanjem </a:t>
            </a:r>
            <a:r>
              <a:rPr lang="vi-VN" sz="2400" dirty="0" smtClean="0"/>
              <a:t>tenzija</a:t>
            </a:r>
            <a:r>
              <a:rPr lang="sr-Latn-RS" sz="2400" dirty="0" smtClean="0">
                <a:latin typeface="Impact" pitchFamily="34" charset="0"/>
              </a:rPr>
              <a:t>, </a:t>
            </a:r>
          </a:p>
          <a:p>
            <a:pPr algn="ctr"/>
            <a:r>
              <a:rPr lang="vi-VN" sz="2400" dirty="0" smtClean="0"/>
              <a:t>spostavljanjem </a:t>
            </a:r>
            <a:r>
              <a:rPr lang="vi-VN" sz="2400" dirty="0"/>
              <a:t>prijateljstava (mada postoje ostaci neprijateljskih osećanja)</a:t>
            </a:r>
            <a:endParaRPr lang="en-US" sz="2400" dirty="0">
              <a:latin typeface="Impact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6DD5510-F272-400F-A20B-6AB59287D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Sukob</a:t>
            </a:r>
            <a:r>
              <a:rPr lang="en-US" dirty="0"/>
              <a:t> </a:t>
            </a:r>
            <a:r>
              <a:rPr lang="en-US" dirty="0" err="1"/>
              <a:t>pri</a:t>
            </a:r>
            <a:r>
              <a:rPr lang="en-US" dirty="0"/>
              <a:t> </a:t>
            </a:r>
            <a:r>
              <a:rPr lang="en-US" dirty="0" err="1"/>
              <a:t>radu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2EB70E5-EED0-4F47-B0F7-8E11D6B3EDA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Može</a:t>
            </a:r>
            <a:r>
              <a:rPr lang="en-US" dirty="0"/>
              <a:t> </a:t>
            </a:r>
            <a:r>
              <a:rPr lang="en-US" dirty="0" err="1"/>
              <a:t>imati</a:t>
            </a:r>
            <a:r>
              <a:rPr lang="en-US" dirty="0"/>
              <a:t> </a:t>
            </a:r>
            <a:r>
              <a:rPr lang="en-US" dirty="0" err="1"/>
              <a:t>različite</a:t>
            </a:r>
            <a:r>
              <a:rPr lang="en-US" dirty="0"/>
              <a:t> </a:t>
            </a:r>
            <a:r>
              <a:rPr lang="en-US" dirty="0" err="1"/>
              <a:t>oblike</a:t>
            </a:r>
            <a:r>
              <a:rPr lang="en-US" dirty="0"/>
              <a:t>:</a:t>
            </a:r>
            <a:endParaRPr lang="sr-Latn-R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sukob</a:t>
            </a:r>
            <a:r>
              <a:rPr lang="en-US" dirty="0"/>
              <a:t> </a:t>
            </a:r>
            <a:r>
              <a:rPr lang="en-US" dirty="0" err="1"/>
              <a:t>između</a:t>
            </a:r>
            <a:r>
              <a:rPr lang="en-US" dirty="0"/>
              <a:t> </a:t>
            </a:r>
            <a:r>
              <a:rPr lang="en-US" dirty="0" err="1"/>
              <a:t>radnika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uprave</a:t>
            </a:r>
            <a:endParaRPr lang="en-US" dirty="0"/>
          </a:p>
          <a:p>
            <a:r>
              <a:rPr lang="en-US" dirty="0" err="1"/>
              <a:t>radnici</a:t>
            </a:r>
            <a:r>
              <a:rPr lang="en-US" dirty="0"/>
              <a:t>: </a:t>
            </a:r>
            <a:r>
              <a:rPr lang="en-US" dirty="0" err="1"/>
              <a:t>tihi</a:t>
            </a:r>
            <a:r>
              <a:rPr lang="en-US" dirty="0"/>
              <a:t> </a:t>
            </a:r>
            <a:r>
              <a:rPr lang="en-US" dirty="0" err="1"/>
              <a:t>štrajk</a:t>
            </a:r>
            <a:r>
              <a:rPr lang="en-US" dirty="0"/>
              <a:t>, </a:t>
            </a:r>
            <a:r>
              <a:rPr lang="en-US" dirty="0" err="1"/>
              <a:t>odbijanje</a:t>
            </a:r>
            <a:r>
              <a:rPr lang="en-US" dirty="0"/>
              <a:t> </a:t>
            </a:r>
            <a:r>
              <a:rPr lang="en-US" dirty="0" err="1"/>
              <a:t>prekovremenog</a:t>
            </a:r>
            <a:r>
              <a:rPr lang="en-US" dirty="0"/>
              <a:t> </a:t>
            </a:r>
            <a:r>
              <a:rPr lang="en-US" dirty="0" err="1"/>
              <a:t>rada</a:t>
            </a:r>
            <a:r>
              <a:rPr lang="en-US" dirty="0"/>
              <a:t>, </a:t>
            </a:r>
            <a:r>
              <a:rPr lang="en-US" dirty="0" err="1"/>
              <a:t>apsentizam</a:t>
            </a:r>
            <a:r>
              <a:rPr lang="en-US" dirty="0"/>
              <a:t>, </a:t>
            </a:r>
            <a:r>
              <a:rPr lang="en-US" dirty="0" err="1"/>
              <a:t>napuštanje</a:t>
            </a:r>
            <a:r>
              <a:rPr lang="en-US" dirty="0"/>
              <a:t> </a:t>
            </a:r>
            <a:r>
              <a:rPr lang="en-US" dirty="0" err="1"/>
              <a:t>radnog</a:t>
            </a:r>
            <a:r>
              <a:rPr lang="en-US" dirty="0"/>
              <a:t> </a:t>
            </a:r>
            <a:r>
              <a:rPr lang="en-US" dirty="0" err="1"/>
              <a:t>mesta</a:t>
            </a:r>
            <a:r>
              <a:rPr lang="en-US" dirty="0"/>
              <a:t>, rad </a:t>
            </a:r>
            <a:r>
              <a:rPr lang="en-US" dirty="0" err="1"/>
              <a:t>uz</a:t>
            </a:r>
            <a:r>
              <a:rPr lang="en-US" dirty="0"/>
              <a:t> </a:t>
            </a:r>
            <a:r>
              <a:rPr lang="en-US" dirty="0" err="1"/>
              <a:t>smanjeni</a:t>
            </a:r>
            <a:r>
              <a:rPr lang="en-US" dirty="0"/>
              <a:t> </a:t>
            </a:r>
            <a:r>
              <a:rPr lang="en-US" dirty="0" err="1"/>
              <a:t>angažman</a:t>
            </a:r>
            <a:r>
              <a:rPr lang="en-US" dirty="0"/>
              <a:t>, </a:t>
            </a:r>
            <a:r>
              <a:rPr lang="en-US" dirty="0" err="1"/>
              <a:t>štrajk</a:t>
            </a:r>
            <a:endParaRPr lang="en-US" dirty="0"/>
          </a:p>
          <a:p>
            <a:r>
              <a:rPr lang="en-US" dirty="0" err="1"/>
              <a:t>uprava</a:t>
            </a:r>
            <a:r>
              <a:rPr lang="en-US" dirty="0"/>
              <a:t> </a:t>
            </a:r>
            <a:r>
              <a:rPr lang="en-US" dirty="0" err="1"/>
              <a:t>može</a:t>
            </a:r>
            <a:r>
              <a:rPr lang="en-US" dirty="0"/>
              <a:t> </a:t>
            </a:r>
            <a:r>
              <a:rPr lang="en-US" dirty="0" err="1"/>
              <a:t>inicirati</a:t>
            </a:r>
            <a:r>
              <a:rPr lang="en-US" dirty="0"/>
              <a:t> </a:t>
            </a:r>
            <a:r>
              <a:rPr lang="en-US" dirty="0" err="1"/>
              <a:t>sukob</a:t>
            </a:r>
            <a:r>
              <a:rPr lang="en-US" dirty="0"/>
              <a:t>: </a:t>
            </a:r>
            <a:r>
              <a:rPr lang="en-US" dirty="0" err="1"/>
              <a:t>zatvaranje</a:t>
            </a:r>
            <a:r>
              <a:rPr lang="en-US" dirty="0"/>
              <a:t> pogona, </a:t>
            </a:r>
            <a:r>
              <a:rPr lang="en-US" dirty="0" err="1"/>
              <a:t>maltretiranje</a:t>
            </a:r>
            <a:r>
              <a:rPr lang="en-US" dirty="0"/>
              <a:t>, </a:t>
            </a:r>
            <a:r>
              <a:rPr lang="en-US" dirty="0" err="1"/>
              <a:t>otkazi</a:t>
            </a:r>
            <a:r>
              <a:rPr lang="en-US" dirty="0"/>
              <a:t>, </a:t>
            </a:r>
            <a:r>
              <a:rPr lang="sr-Latn-RS" dirty="0"/>
              <a:t>„</a:t>
            </a:r>
            <a:r>
              <a:rPr lang="en-US" dirty="0" err="1"/>
              <a:t>crne</a:t>
            </a:r>
            <a:r>
              <a:rPr lang="en-US" dirty="0"/>
              <a:t> </a:t>
            </a:r>
            <a:r>
              <a:rPr lang="en-US" dirty="0" err="1"/>
              <a:t>liste</a:t>
            </a:r>
            <a:r>
              <a:rPr lang="en-US" dirty="0"/>
              <a:t>”, </a:t>
            </a:r>
            <a:r>
              <a:rPr lang="en-US" dirty="0" err="1"/>
              <a:t>teranje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brži</a:t>
            </a:r>
            <a:r>
              <a:rPr lang="en-US" dirty="0"/>
              <a:t> rad, </a:t>
            </a:r>
            <a:r>
              <a:rPr lang="en-US" dirty="0" err="1"/>
              <a:t>izlaganje</a:t>
            </a:r>
            <a:r>
              <a:rPr lang="en-US" dirty="0"/>
              <a:t> </a:t>
            </a:r>
            <a:r>
              <a:rPr lang="en-US" dirty="0" err="1"/>
              <a:t>rizicima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768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8" descr="A brick wall&#10;&#10;Description generated with very high confidence">
            <a:extLst>
              <a:ext uri="{FF2B5EF4-FFF2-40B4-BE49-F238E27FC236}">
                <a16:creationId xmlns:a16="http://schemas.microsoft.com/office/drawing/2014/main" xmlns="" id="{1BCAD38B-5F61-4FEB-A1D1-5FC0D666D27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8" name="Rectangle 10">
            <a:extLst>
              <a:ext uri="{FF2B5EF4-FFF2-40B4-BE49-F238E27FC236}">
                <a16:creationId xmlns:a16="http://schemas.microsoft.com/office/drawing/2014/main" xmlns="" id="{C04E869F-EBC2-416E-8FB7-4F6A45F66D4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group of people jumping in the air&#10;&#10;Description generated with very high confidence">
            <a:extLst>
              <a:ext uri="{FF2B5EF4-FFF2-40B4-BE49-F238E27FC236}">
                <a16:creationId xmlns:a16="http://schemas.microsoft.com/office/drawing/2014/main" xmlns="" id="{4105F617-6350-4910-9EFE-7C5E58D913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3000"/>
            <a:extLst/>
          </a:blip>
          <a:srcRect t="10357" r="-1" b="38480"/>
          <a:stretch/>
        </p:blipFill>
        <p:spPr>
          <a:xfrm>
            <a:off x="20" y="10"/>
            <a:ext cx="11734780" cy="6408728"/>
          </a:xfrm>
          <a:prstGeom prst="rect">
            <a:avLst/>
          </a:prstGeom>
          <a:ln>
            <a:noFill/>
          </a:ln>
        </p:spPr>
      </p:pic>
      <p:sp>
        <p:nvSpPr>
          <p:cNvPr id="19" name="Freeform 9">
            <a:extLst>
              <a:ext uri="{FF2B5EF4-FFF2-40B4-BE49-F238E27FC236}">
                <a16:creationId xmlns:a16="http://schemas.microsoft.com/office/drawing/2014/main" xmlns="" id="{7D1C9B27-27B9-4E9E-82C8-6F9B7D12B85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9525" y="0"/>
            <a:ext cx="11763766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xmlns="" id="{7E9AE32D-417D-4951-BD6D-383A7A5E60E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5600215"/>
            <a:ext cx="11731752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9CC9D1-E4EF-4792-9F55-1BFA7AFA9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38486"/>
            <a:ext cx="10396882" cy="1151965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Štrajk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D5F0F3-01E6-4157-BF43-8ECB9E25274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>
            <a:normAutofit/>
          </a:bodyPr>
          <a:lstStyle/>
          <a:p>
            <a:r>
              <a:rPr lang="en-US" dirty="0" err="1"/>
              <a:t>Štrajk</a:t>
            </a:r>
            <a:r>
              <a:rPr lang="en-US" dirty="0"/>
              <a:t> – </a:t>
            </a:r>
            <a:r>
              <a:rPr lang="en-US" dirty="0" err="1"/>
              <a:t>vidljiv</a:t>
            </a:r>
            <a:r>
              <a:rPr lang="en-US" dirty="0"/>
              <a:t> </a:t>
            </a:r>
            <a:r>
              <a:rPr lang="en-US" dirty="0" err="1"/>
              <a:t>izraz</a:t>
            </a:r>
            <a:r>
              <a:rPr lang="en-US" dirty="0"/>
              <a:t> </a:t>
            </a:r>
            <a:r>
              <a:rPr lang="en-US" dirty="0" err="1"/>
              <a:t>industrijskog</a:t>
            </a:r>
            <a:r>
              <a:rPr lang="en-US" dirty="0"/>
              <a:t> </a:t>
            </a:r>
            <a:r>
              <a:rPr lang="en-US" dirty="0" err="1"/>
              <a:t>sukoba</a:t>
            </a:r>
            <a:endParaRPr lang="en-US" dirty="0"/>
          </a:p>
          <a:p>
            <a:pPr marL="0" indent="0">
              <a:buNone/>
            </a:pPr>
            <a:r>
              <a:rPr lang="sr-Latn-RS" dirty="0"/>
              <a:t>	- </a:t>
            </a:r>
            <a:r>
              <a:rPr lang="en-US" dirty="0"/>
              <a:t>STVARNA </a:t>
            </a:r>
            <a:r>
              <a:rPr lang="en-US" dirty="0" err="1"/>
              <a:t>obustava</a:t>
            </a:r>
            <a:r>
              <a:rPr lang="en-US" dirty="0"/>
              <a:t> </a:t>
            </a:r>
            <a:r>
              <a:rPr lang="en-US" dirty="0" err="1"/>
              <a:t>rada</a:t>
            </a:r>
            <a:endParaRPr lang="en-US" dirty="0"/>
          </a:p>
          <a:p>
            <a:pPr marL="0" indent="0">
              <a:buNone/>
            </a:pPr>
            <a:r>
              <a:rPr lang="sr-Latn-RS" dirty="0"/>
              <a:t>	- </a:t>
            </a:r>
            <a:r>
              <a:rPr lang="en-US" dirty="0"/>
              <a:t>PRIVREMENA </a:t>
            </a:r>
            <a:r>
              <a:rPr lang="en-US" dirty="0" err="1"/>
              <a:t>obustava</a:t>
            </a:r>
            <a:r>
              <a:rPr lang="en-US" dirty="0"/>
              <a:t> </a:t>
            </a:r>
            <a:r>
              <a:rPr lang="en-US" dirty="0" err="1"/>
              <a:t>rada</a:t>
            </a:r>
            <a:endParaRPr lang="en-US" dirty="0"/>
          </a:p>
          <a:p>
            <a:pPr marL="0" indent="0">
              <a:buNone/>
            </a:pPr>
            <a:r>
              <a:rPr lang="sr-Latn-RS" dirty="0"/>
              <a:t>	- </a:t>
            </a:r>
            <a:r>
              <a:rPr lang="en-US" dirty="0"/>
              <a:t>KOLEKTIVNA </a:t>
            </a:r>
            <a:r>
              <a:rPr lang="en-US" dirty="0" err="1"/>
              <a:t>akcija</a:t>
            </a:r>
            <a:endParaRPr lang="en-US" dirty="0"/>
          </a:p>
          <a:p>
            <a:pPr marL="0" indent="0">
              <a:buNone/>
            </a:pPr>
            <a:r>
              <a:rPr lang="sr-Latn-RS" dirty="0"/>
              <a:t>	- </a:t>
            </a:r>
            <a:r>
              <a:rPr lang="en-US" dirty="0" err="1"/>
              <a:t>akcija</a:t>
            </a:r>
            <a:r>
              <a:rPr lang="en-US" dirty="0"/>
              <a:t> ZAPOSLENIKA</a:t>
            </a:r>
          </a:p>
          <a:p>
            <a:pPr marL="0" indent="0">
              <a:buNone/>
            </a:pPr>
            <a:r>
              <a:rPr lang="sr-Latn-RS" dirty="0"/>
              <a:t>	- </a:t>
            </a:r>
            <a:r>
              <a:rPr lang="en-US" dirty="0"/>
              <a:t>PRORAČUNATA </a:t>
            </a:r>
            <a:r>
              <a:rPr lang="en-US" dirty="0" err="1"/>
              <a:t>akcija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251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0C94FA9-C008-46D9-9E42-EE234C8A1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584" y="451343"/>
            <a:ext cx="3431555" cy="4850253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1F3580-1D61-4810-B789-5335015A9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6397155" cy="1151965"/>
          </a:xfrm>
        </p:spPr>
        <p:txBody>
          <a:bodyPr>
            <a:normAutofit/>
          </a:bodyPr>
          <a:lstStyle/>
          <a:p>
            <a:r>
              <a:rPr lang="en-US" dirty="0" err="1"/>
              <a:t>Štrajk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B039A04-3AE5-4D21-B3E8-98B68D9FFE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76423"/>
            <a:ext cx="6397157" cy="3288739"/>
          </a:xfrm>
        </p:spPr>
        <p:txBody>
          <a:bodyPr anchor="t">
            <a:normAutofit/>
          </a:bodyPr>
          <a:lstStyle/>
          <a:p>
            <a:r>
              <a:rPr lang="en-US" dirty="0" err="1"/>
              <a:t>štrajkovi</a:t>
            </a:r>
            <a:r>
              <a:rPr lang="en-US" dirty="0"/>
              <a:t> </a:t>
            </a:r>
            <a:r>
              <a:rPr lang="en-US" dirty="0" err="1"/>
              <a:t>imaju</a:t>
            </a:r>
            <a:r>
              <a:rPr lang="en-US" dirty="0"/>
              <a:t> </a:t>
            </a:r>
            <a:r>
              <a:rPr lang="en-US" dirty="0" err="1"/>
              <a:t>dugu</a:t>
            </a:r>
            <a:r>
              <a:rPr lang="en-US" dirty="0"/>
              <a:t> </a:t>
            </a:r>
            <a:r>
              <a:rPr lang="sr-Latn-RS" dirty="0"/>
              <a:t>istoriju</a:t>
            </a:r>
            <a:endParaRPr lang="en-US" dirty="0"/>
          </a:p>
          <a:p>
            <a:pPr marL="0" indent="0">
              <a:buNone/>
            </a:pPr>
            <a:r>
              <a:rPr lang="sr-Latn-RS" dirty="0"/>
              <a:t>	- </a:t>
            </a:r>
            <a:r>
              <a:rPr lang="en-US" dirty="0"/>
              <a:t>14. </a:t>
            </a:r>
            <a:r>
              <a:rPr lang="sr-Latn-RS" dirty="0"/>
              <a:t>12.</a:t>
            </a:r>
            <a:r>
              <a:rPr lang="en-US" dirty="0"/>
              <a:t> 1152. p</a:t>
            </a:r>
            <a:r>
              <a:rPr lang="sr-Latn-RS" dirty="0"/>
              <a:t>ne</a:t>
            </a:r>
            <a:r>
              <a:rPr lang="en-US" dirty="0"/>
              <a:t>– </a:t>
            </a:r>
            <a:r>
              <a:rPr lang="en-US" dirty="0" err="1"/>
              <a:t>prvi</a:t>
            </a:r>
            <a:r>
              <a:rPr lang="en-US" dirty="0"/>
              <a:t> </a:t>
            </a:r>
            <a:r>
              <a:rPr lang="en-US" dirty="0" err="1"/>
              <a:t>dokument</a:t>
            </a:r>
            <a:r>
              <a:rPr lang="sr-Latn-RS" dirty="0"/>
              <a:t>ovani</a:t>
            </a:r>
            <a:r>
              <a:rPr lang="en-US" dirty="0"/>
              <a:t> </a:t>
            </a:r>
            <a:r>
              <a:rPr lang="en-US" dirty="0" err="1"/>
              <a:t>štrajk</a:t>
            </a:r>
            <a:r>
              <a:rPr lang="en-US" dirty="0"/>
              <a:t> u </a:t>
            </a:r>
            <a:r>
              <a:rPr lang="en-US" dirty="0" err="1"/>
              <a:t>starom</a:t>
            </a:r>
            <a:r>
              <a:rPr lang="en-US" dirty="0"/>
              <a:t> </a:t>
            </a:r>
            <a:r>
              <a:rPr lang="en-US" dirty="0" err="1"/>
              <a:t>Egiptu</a:t>
            </a:r>
            <a:endParaRPr lang="sr-Latn-RS" dirty="0"/>
          </a:p>
          <a:p>
            <a:pPr marL="0" indent="0">
              <a:buNone/>
            </a:pPr>
            <a:r>
              <a:rPr lang="sr-Latn-RS" dirty="0"/>
              <a:t>	- </a:t>
            </a:r>
            <a:r>
              <a:rPr lang="en-US" dirty="0"/>
              <a:t>19.</a:t>
            </a:r>
            <a:r>
              <a:rPr lang="sr-Latn-RS" dirty="0"/>
              <a:t> i </a:t>
            </a:r>
            <a:r>
              <a:rPr lang="en-US" dirty="0"/>
              <a:t>20.</a:t>
            </a:r>
            <a:r>
              <a:rPr lang="sr-Latn-RS" dirty="0"/>
              <a:t> vek</a:t>
            </a:r>
            <a:r>
              <a:rPr lang="en-US" dirty="0"/>
              <a:t> – </a:t>
            </a:r>
            <a:r>
              <a:rPr lang="en-US" dirty="0" err="1"/>
              <a:t>industrijalizacija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mehanizacija</a:t>
            </a:r>
            <a:r>
              <a:rPr lang="en-US" dirty="0"/>
              <a:t>: </a:t>
            </a:r>
            <a:r>
              <a:rPr lang="en-US" dirty="0" err="1"/>
              <a:t>povećava</a:t>
            </a:r>
            <a:r>
              <a:rPr lang="en-US" dirty="0"/>
              <a:t> se </a:t>
            </a:r>
            <a:r>
              <a:rPr lang="en-US" dirty="0" err="1"/>
              <a:t>broj</a:t>
            </a:r>
            <a:r>
              <a:rPr lang="en-US" dirty="0"/>
              <a:t> </a:t>
            </a:r>
            <a:r>
              <a:rPr lang="en-US" dirty="0" err="1"/>
              <a:t>štrajkova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291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C135870-FA37-4975-BE77-275B74D227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19" r="-4" b="27575"/>
          <a:stretch/>
        </p:blipFill>
        <p:spPr>
          <a:xfrm>
            <a:off x="8125547" y="-5858"/>
            <a:ext cx="3584638" cy="3132875"/>
          </a:xfrm>
          <a:prstGeom prst="rect">
            <a:avLst/>
          </a:prstGeom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332F766-A180-4C49-9FED-639A2A1779A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-5858"/>
            <a:ext cx="8002104" cy="638919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6F1F53F6-2EF9-4216-B0F9-1D85D49A680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004266" y="-5859"/>
            <a:ext cx="123444" cy="63891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F31ABE8-2A1B-4125-86BB-D59D579D35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79" r="3" b="3"/>
          <a:stretch/>
        </p:blipFill>
        <p:spPr>
          <a:xfrm>
            <a:off x="8125547" y="3250086"/>
            <a:ext cx="3584638" cy="3132875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2F5A28-78B6-42F3-8BC1-7816FB9C0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6868339" cy="1151965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Štrajkovi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ECC10DE-3F54-4781-8812-3EED443383D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2063396"/>
            <a:ext cx="6868339" cy="331118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SAD – 1886. </a:t>
            </a:r>
            <a:r>
              <a:rPr lang="en-US" dirty="0" err="1">
                <a:solidFill>
                  <a:schemeClr val="bg1"/>
                </a:solidFill>
              </a:rPr>
              <a:t>pobuna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trgu</a:t>
            </a:r>
            <a:r>
              <a:rPr lang="en-US" dirty="0">
                <a:solidFill>
                  <a:schemeClr val="bg1"/>
                </a:solidFill>
              </a:rPr>
              <a:t> Haymarket u </a:t>
            </a:r>
            <a:r>
              <a:rPr lang="sr-Latn-RS" dirty="0">
                <a:solidFill>
                  <a:schemeClr val="bg1"/>
                </a:solidFill>
              </a:rPr>
              <a:t>čikagu</a:t>
            </a:r>
            <a:r>
              <a:rPr lang="en-US" dirty="0">
                <a:solidFill>
                  <a:schemeClr val="bg1"/>
                </a:solidFill>
              </a:rPr>
              <a:t> (Haymarket riot)</a:t>
            </a:r>
            <a:endParaRPr lang="sr-Latn-R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1. </a:t>
            </a:r>
            <a:r>
              <a:rPr lang="sr-Latn-RS" dirty="0">
                <a:solidFill>
                  <a:schemeClr val="bg1"/>
                </a:solidFill>
              </a:rPr>
              <a:t>maj</a:t>
            </a:r>
            <a:r>
              <a:rPr lang="en-US" dirty="0">
                <a:solidFill>
                  <a:schemeClr val="bg1"/>
                </a:solidFill>
              </a:rPr>
              <a:t> - </a:t>
            </a:r>
            <a:r>
              <a:rPr lang="en-US" dirty="0" err="1">
                <a:solidFill>
                  <a:schemeClr val="bg1"/>
                </a:solidFill>
              </a:rPr>
              <a:t>praznik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rada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818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AD18BC-B7D2-440A-85C3-060D1072A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Razlozi</a:t>
            </a:r>
            <a:r>
              <a:rPr lang="en-US" dirty="0"/>
              <a:t> </a:t>
            </a:r>
            <a:r>
              <a:rPr lang="en-US" dirty="0" err="1"/>
              <a:t>smanjenja</a:t>
            </a:r>
            <a:r>
              <a:rPr lang="en-US" dirty="0"/>
              <a:t> </a:t>
            </a:r>
            <a:r>
              <a:rPr lang="en-US" dirty="0" err="1"/>
              <a:t>broja</a:t>
            </a:r>
            <a:r>
              <a:rPr lang="en-US" dirty="0"/>
              <a:t> </a:t>
            </a:r>
            <a:r>
              <a:rPr lang="en-US" dirty="0" err="1"/>
              <a:t>štrajkova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6B887C5-9456-4B6B-B3ED-FC4C8BB97CB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razlozi</a:t>
            </a:r>
            <a:r>
              <a:rPr lang="en-US" dirty="0"/>
              <a:t> </a:t>
            </a:r>
            <a:r>
              <a:rPr lang="en-US" dirty="0" err="1"/>
              <a:t>smanjenja</a:t>
            </a:r>
            <a:r>
              <a:rPr lang="en-US" dirty="0"/>
              <a:t> </a:t>
            </a:r>
            <a:r>
              <a:rPr lang="en-US" dirty="0" err="1"/>
              <a:t>broja</a:t>
            </a:r>
            <a:r>
              <a:rPr lang="en-US" dirty="0"/>
              <a:t> </a:t>
            </a:r>
            <a:r>
              <a:rPr lang="en-US" dirty="0" err="1"/>
              <a:t>štrajkova</a:t>
            </a:r>
            <a:r>
              <a:rPr lang="en-US" dirty="0"/>
              <a:t> od 1970-ih</a:t>
            </a:r>
            <a:r>
              <a:rPr lang="sr-Latn-RS" dirty="0"/>
              <a:t>: </a:t>
            </a:r>
            <a:endParaRPr lang="en-US" dirty="0"/>
          </a:p>
          <a:p>
            <a:pPr marL="0" indent="0">
              <a:buNone/>
            </a:pPr>
            <a:r>
              <a:rPr lang="sr-Latn-RS" dirty="0"/>
              <a:t>	- </a:t>
            </a:r>
            <a:r>
              <a:rPr lang="en-US" dirty="0" err="1"/>
              <a:t>Promena</a:t>
            </a:r>
            <a:r>
              <a:rPr lang="en-US" dirty="0"/>
              <a:t> </a:t>
            </a:r>
            <a:r>
              <a:rPr lang="en-US" dirty="0" err="1"/>
              <a:t>ekonomskih</a:t>
            </a:r>
            <a:r>
              <a:rPr lang="en-US" dirty="0"/>
              <a:t> u</a:t>
            </a:r>
            <a:r>
              <a:rPr lang="sr-Latn-RS" dirty="0"/>
              <a:t>slova</a:t>
            </a:r>
            <a:endParaRPr lang="en-US" dirty="0"/>
          </a:p>
          <a:p>
            <a:pPr marL="0" indent="0">
              <a:buNone/>
            </a:pPr>
            <a:r>
              <a:rPr lang="sr-Latn-RS" dirty="0"/>
              <a:t>	- </a:t>
            </a:r>
            <a:r>
              <a:rPr lang="en-US" dirty="0" err="1"/>
              <a:t>Promene</a:t>
            </a:r>
            <a:r>
              <a:rPr lang="en-US" dirty="0"/>
              <a:t> u </a:t>
            </a:r>
            <a:r>
              <a:rPr lang="en-US" dirty="0" err="1"/>
              <a:t>strukturi</a:t>
            </a:r>
            <a:r>
              <a:rPr lang="en-US" dirty="0"/>
              <a:t> </a:t>
            </a:r>
            <a:r>
              <a:rPr lang="en-US" dirty="0" err="1"/>
              <a:t>zanimanja</a:t>
            </a:r>
            <a:endParaRPr lang="en-US" dirty="0"/>
          </a:p>
          <a:p>
            <a:pPr marL="0" indent="0">
              <a:buNone/>
            </a:pPr>
            <a:r>
              <a:rPr lang="sr-Latn-RS" dirty="0"/>
              <a:t>	- </a:t>
            </a:r>
            <a:r>
              <a:rPr lang="en-US" dirty="0" err="1"/>
              <a:t>Poboljšanje</a:t>
            </a:r>
            <a:r>
              <a:rPr lang="en-US" dirty="0"/>
              <a:t> </a:t>
            </a:r>
            <a:r>
              <a:rPr lang="en-US" dirty="0" err="1"/>
              <a:t>zakonskih</a:t>
            </a:r>
            <a:r>
              <a:rPr lang="en-US" dirty="0"/>
              <a:t> </a:t>
            </a:r>
            <a:r>
              <a:rPr lang="en-US" dirty="0" err="1"/>
              <a:t>propisa</a:t>
            </a:r>
            <a:endParaRPr lang="en-US" dirty="0"/>
          </a:p>
          <a:p>
            <a:pPr marL="0" indent="0">
              <a:buNone/>
            </a:pPr>
            <a:r>
              <a:rPr lang="sr-Latn-RS" dirty="0"/>
              <a:t>	- </a:t>
            </a:r>
            <a:r>
              <a:rPr lang="en-US" dirty="0" err="1"/>
              <a:t>Bolji</a:t>
            </a:r>
            <a:r>
              <a:rPr lang="en-US" dirty="0"/>
              <a:t> </a:t>
            </a:r>
            <a:r>
              <a:rPr lang="en-US" dirty="0" err="1"/>
              <a:t>industrijski</a:t>
            </a:r>
            <a:r>
              <a:rPr lang="en-US" dirty="0"/>
              <a:t> </a:t>
            </a:r>
            <a:r>
              <a:rPr lang="en-US" dirty="0" err="1"/>
              <a:t>odnosi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389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tanding in front of a crowd&#10;&#10;Description generated with very high confidence">
            <a:extLst>
              <a:ext uri="{FF2B5EF4-FFF2-40B4-BE49-F238E27FC236}">
                <a16:creationId xmlns:a16="http://schemas.microsoft.com/office/drawing/2014/main" xmlns="" id="{983A8CD2-3043-444C-A071-CD8B5E314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124" y="1273813"/>
            <a:ext cx="3836475" cy="3205312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D18895-E6F5-4791-88D6-750131670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6397155" cy="1151965"/>
          </a:xfrm>
        </p:spPr>
        <p:txBody>
          <a:bodyPr>
            <a:normAutofit/>
          </a:bodyPr>
          <a:lstStyle/>
          <a:p>
            <a:r>
              <a:rPr lang="en-US" sz="4600" err="1"/>
              <a:t>Štrajk</a:t>
            </a:r>
            <a:r>
              <a:rPr lang="en-US" sz="4600"/>
              <a:t> </a:t>
            </a:r>
            <a:r>
              <a:rPr lang="en-US" sz="4600" err="1"/>
              <a:t>i</a:t>
            </a:r>
            <a:r>
              <a:rPr lang="en-US" sz="4600"/>
              <a:t> </a:t>
            </a:r>
            <a:r>
              <a:rPr lang="en-US" sz="4600" err="1"/>
              <a:t>područja</a:t>
            </a:r>
            <a:r>
              <a:rPr lang="en-US" sz="4600"/>
              <a:t> </a:t>
            </a:r>
            <a:r>
              <a:rPr lang="en-US" sz="4600" err="1"/>
              <a:t>rada</a:t>
            </a:r>
            <a:endParaRPr lang="en-US" sz="4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909B754-E575-4EF9-9CB3-429839D7C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76423"/>
            <a:ext cx="6397157" cy="3288739"/>
          </a:xfrm>
        </p:spPr>
        <p:txBody>
          <a:bodyPr anchor="t">
            <a:normAutofit/>
          </a:bodyPr>
          <a:lstStyle/>
          <a:p>
            <a:r>
              <a:rPr lang="en-US" dirty="0" err="1"/>
              <a:t>neke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grupe</a:t>
            </a:r>
            <a:r>
              <a:rPr lang="en-US" dirty="0"/>
              <a:t> </a:t>
            </a:r>
            <a:r>
              <a:rPr lang="en-US" dirty="0" err="1"/>
              <a:t>sklonije</a:t>
            </a:r>
            <a:r>
              <a:rPr lang="en-US" dirty="0"/>
              <a:t> </a:t>
            </a:r>
            <a:r>
              <a:rPr lang="en-US" dirty="0" err="1"/>
              <a:t>štrajkovima</a:t>
            </a:r>
            <a:r>
              <a:rPr lang="en-US" dirty="0"/>
              <a:t> od </a:t>
            </a:r>
            <a:r>
              <a:rPr lang="en-US" dirty="0" err="1"/>
              <a:t>drugih</a:t>
            </a:r>
            <a:endParaRPr lang="en-US" dirty="0"/>
          </a:p>
          <a:p>
            <a:r>
              <a:rPr lang="en-US" dirty="0"/>
              <a:t>1966.-1970. </a:t>
            </a:r>
            <a:r>
              <a:rPr lang="en-US" dirty="0" err="1"/>
              <a:t>Velika</a:t>
            </a:r>
            <a:r>
              <a:rPr lang="en-US" dirty="0"/>
              <a:t> </a:t>
            </a:r>
            <a:r>
              <a:rPr lang="en-US" dirty="0" err="1"/>
              <a:t>Britanija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sr-Latn-RS" dirty="0"/>
              <a:t>	- </a:t>
            </a:r>
            <a:r>
              <a:rPr lang="en-US" dirty="0" err="1"/>
              <a:t>lučka</a:t>
            </a:r>
            <a:r>
              <a:rPr lang="en-US" dirty="0"/>
              <a:t> </a:t>
            </a:r>
            <a:r>
              <a:rPr lang="en-US" dirty="0" err="1"/>
              <a:t>industrija</a:t>
            </a:r>
            <a:r>
              <a:rPr lang="en-US" dirty="0"/>
              <a:t>, </a:t>
            </a:r>
            <a:r>
              <a:rPr lang="en-US" dirty="0" err="1"/>
              <a:t>automobilska</a:t>
            </a:r>
            <a:r>
              <a:rPr lang="en-US" dirty="0"/>
              <a:t> </a:t>
            </a:r>
            <a:r>
              <a:rPr lang="en-US" dirty="0" err="1"/>
              <a:t>industrija</a:t>
            </a:r>
            <a:r>
              <a:rPr lang="en-US" dirty="0"/>
              <a:t>, </a:t>
            </a:r>
            <a:r>
              <a:rPr lang="en-US" dirty="0" err="1"/>
              <a:t>brodogradnja</a:t>
            </a:r>
            <a:r>
              <a:rPr lang="en-US" dirty="0"/>
              <a:t>, </a:t>
            </a:r>
            <a:r>
              <a:rPr lang="en-US" dirty="0" err="1"/>
              <a:t>rudarstvo</a:t>
            </a:r>
            <a:endParaRPr lang="en-US" dirty="0"/>
          </a:p>
          <a:p>
            <a:pPr marL="0" indent="0">
              <a:buNone/>
            </a:pPr>
            <a:r>
              <a:rPr lang="sr-Latn-RS" dirty="0"/>
              <a:t>	- </a:t>
            </a:r>
            <a:r>
              <a:rPr lang="en-US" dirty="0"/>
              <a:t>u </a:t>
            </a:r>
            <a:r>
              <a:rPr lang="en-US" dirty="0" err="1"/>
              <a:t>tim</a:t>
            </a:r>
            <a:r>
              <a:rPr lang="en-US" dirty="0"/>
              <a:t> se </a:t>
            </a:r>
            <a:r>
              <a:rPr lang="en-US" dirty="0" err="1"/>
              <a:t>područjima</a:t>
            </a:r>
            <a:r>
              <a:rPr lang="en-US" dirty="0"/>
              <a:t> </a:t>
            </a:r>
            <a:r>
              <a:rPr lang="en-US" dirty="0" err="1"/>
              <a:t>rada</a:t>
            </a:r>
            <a:r>
              <a:rPr lang="en-US" dirty="0"/>
              <a:t> </a:t>
            </a:r>
            <a:r>
              <a:rPr lang="en-US" dirty="0" err="1"/>
              <a:t>lako</a:t>
            </a:r>
            <a:r>
              <a:rPr lang="en-US" dirty="0"/>
              <a:t> </a:t>
            </a:r>
            <a:r>
              <a:rPr lang="en-US" dirty="0" err="1"/>
              <a:t>izgrađuje</a:t>
            </a:r>
            <a:r>
              <a:rPr lang="en-US" dirty="0"/>
              <a:t> </a:t>
            </a:r>
            <a:r>
              <a:rPr lang="en-US" dirty="0" err="1"/>
              <a:t>zajednička</a:t>
            </a:r>
            <a:r>
              <a:rPr lang="en-US" dirty="0"/>
              <a:t> </a:t>
            </a:r>
            <a:r>
              <a:rPr lang="en-US" dirty="0" err="1"/>
              <a:t>svest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023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person, player, field&#10;&#10;Description generated with very high confidence">
            <a:extLst>
              <a:ext uri="{FF2B5EF4-FFF2-40B4-BE49-F238E27FC236}">
                <a16:creationId xmlns:a16="http://schemas.microsoft.com/office/drawing/2014/main" xmlns="" id="{12CEEF8B-EE8D-4832-96F9-221CC379E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26" y="459111"/>
            <a:ext cx="3840480" cy="4834716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F50BF7-91D8-440F-BC37-80FB86E8B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8586" y="685800"/>
            <a:ext cx="6374097" cy="1151965"/>
          </a:xfrm>
        </p:spPr>
        <p:txBody>
          <a:bodyPr>
            <a:normAutofit/>
          </a:bodyPr>
          <a:lstStyle/>
          <a:p>
            <a:r>
              <a:rPr lang="en-US" dirty="0" err="1"/>
              <a:t>Uzroci</a:t>
            </a:r>
            <a:r>
              <a:rPr lang="en-US" dirty="0"/>
              <a:t> </a:t>
            </a:r>
            <a:r>
              <a:rPr lang="en-US" dirty="0" err="1"/>
              <a:t>štrajkova</a:t>
            </a:r>
            <a:r>
              <a:rPr lang="sr-Latn-RS" dirty="0"/>
              <a:t>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0661695-E0BB-40BD-919C-657D92DCFDE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01906" y="2142066"/>
            <a:ext cx="6380777" cy="3232519"/>
          </a:xfrm>
        </p:spPr>
        <p:txBody>
          <a:bodyPr>
            <a:normAutofit/>
          </a:bodyPr>
          <a:lstStyle/>
          <a:p>
            <a:r>
              <a:rPr lang="en-US" dirty="0" err="1"/>
              <a:t>najveći</a:t>
            </a:r>
            <a:r>
              <a:rPr lang="en-US" dirty="0"/>
              <a:t> </a:t>
            </a:r>
            <a:r>
              <a:rPr lang="en-US" dirty="0" err="1"/>
              <a:t>pojedinačni</a:t>
            </a:r>
            <a:r>
              <a:rPr lang="en-US" dirty="0"/>
              <a:t> </a:t>
            </a:r>
            <a:r>
              <a:rPr lang="en-US" dirty="0" err="1"/>
              <a:t>uzrok</a:t>
            </a:r>
            <a:r>
              <a:rPr lang="en-US" dirty="0"/>
              <a:t> </a:t>
            </a:r>
            <a:r>
              <a:rPr lang="en-US" dirty="0" err="1"/>
              <a:t>štrajkova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pla</a:t>
            </a:r>
            <a:r>
              <a:rPr lang="sr-Latn-RS" dirty="0"/>
              <a:t>TE</a:t>
            </a:r>
            <a:endParaRPr lang="en-US" dirty="0"/>
          </a:p>
          <a:p>
            <a:r>
              <a:rPr lang="en-US" dirty="0" err="1"/>
              <a:t>sporovi</a:t>
            </a:r>
            <a:r>
              <a:rPr lang="en-US" dirty="0"/>
              <a:t> </a:t>
            </a:r>
            <a:r>
              <a:rPr lang="en-US" dirty="0" err="1"/>
              <a:t>oko</a:t>
            </a:r>
            <a:r>
              <a:rPr lang="en-US" dirty="0"/>
              <a:t> </a:t>
            </a:r>
            <a:r>
              <a:rPr lang="en-US" dirty="0" err="1"/>
              <a:t>otpuštanja</a:t>
            </a:r>
            <a:r>
              <a:rPr lang="en-US" dirty="0"/>
              <a:t> </a:t>
            </a:r>
            <a:r>
              <a:rPr lang="en-US" dirty="0" err="1"/>
              <a:t>radnika</a:t>
            </a:r>
            <a:endParaRPr lang="en-US" dirty="0"/>
          </a:p>
          <a:p>
            <a:r>
              <a:rPr lang="en-US" dirty="0" err="1"/>
              <a:t>sporovi</a:t>
            </a:r>
            <a:r>
              <a:rPr lang="en-US" dirty="0"/>
              <a:t> </a:t>
            </a:r>
            <a:r>
              <a:rPr lang="en-US" dirty="0" err="1"/>
              <a:t>oko</a:t>
            </a:r>
            <a:r>
              <a:rPr lang="en-US" dirty="0"/>
              <a:t> </a:t>
            </a:r>
            <a:r>
              <a:rPr lang="en-US" dirty="0" err="1"/>
              <a:t>vlasti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nadzora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758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xmlns="" id="{EEBEB6E4-E04B-4545-BC8A-3EA1930182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xmlns="" id="{CC146B38-3E4E-4A67-91CF-55DBCC51B48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 rot="21420000">
            <a:off x="-153067" y="613608"/>
            <a:ext cx="8044107" cy="5638800"/>
          </a:xfrm>
          <a:custGeom>
            <a:avLst/>
            <a:gdLst/>
            <a:ahLst/>
            <a:cxnLst/>
            <a:rect l="l" t="t" r="r" b="b"/>
            <a:pathLst>
              <a:path w="8044107" h="5638800">
                <a:moveTo>
                  <a:pt x="8044107" y="0"/>
                </a:moveTo>
                <a:lnTo>
                  <a:pt x="8044107" y="5638800"/>
                </a:lnTo>
                <a:lnTo>
                  <a:pt x="0" y="5638800"/>
                </a:lnTo>
                <a:lnTo>
                  <a:pt x="295517" y="0"/>
                </a:lnTo>
                <a:close/>
              </a:path>
            </a:pathLst>
          </a:cu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29082B-6A86-4225-AA5B-8F4F8D680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0000">
            <a:off x="486113" y="1220999"/>
            <a:ext cx="6851188" cy="1151965"/>
          </a:xfrm>
        </p:spPr>
        <p:txBody>
          <a:bodyPr>
            <a:norm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Industrijska sabotaža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04C902D-BF4B-4B1B-9FEC-7CD61FE8860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 rot="21420000">
            <a:off x="587206" y="2448453"/>
            <a:ext cx="6859199" cy="29446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r-Latn-RS" sz="1800" dirty="0">
                <a:solidFill>
                  <a:schemeClr val="bg1"/>
                </a:solidFill>
              </a:rPr>
              <a:t>„</a:t>
            </a:r>
            <a:r>
              <a:rPr lang="en-US" sz="1800" dirty="0" err="1">
                <a:solidFill>
                  <a:schemeClr val="bg1"/>
                </a:solidFill>
              </a:rPr>
              <a:t>takvo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kršenje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pravila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koje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poprima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oblik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savesne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akcije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ili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reakcije</a:t>
            </a:r>
            <a:r>
              <a:rPr lang="en-US" sz="1800" dirty="0">
                <a:solidFill>
                  <a:schemeClr val="bg1"/>
                </a:solidFill>
              </a:rPr>
              <a:t> s </a:t>
            </a:r>
            <a:r>
              <a:rPr lang="en-US" sz="1800" dirty="0" err="1">
                <a:solidFill>
                  <a:schemeClr val="bg1"/>
                </a:solidFill>
              </a:rPr>
              <a:t>ciljem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oštećenja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ili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razaranja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radne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sredine</a:t>
            </a:r>
            <a:r>
              <a:rPr lang="en-US" sz="1800" dirty="0">
                <a:solidFill>
                  <a:schemeClr val="bg1"/>
                </a:solidFill>
              </a:rPr>
              <a:t> (</a:t>
            </a:r>
            <a:r>
              <a:rPr lang="sr-Latn-RS" sz="1800" dirty="0">
                <a:solidFill>
                  <a:schemeClr val="bg1"/>
                </a:solidFill>
              </a:rPr>
              <a:t>Fabrika,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ili</a:t>
            </a:r>
            <a:r>
              <a:rPr lang="en-US" sz="1800" dirty="0">
                <a:solidFill>
                  <a:schemeClr val="bg1"/>
                </a:solidFill>
              </a:rPr>
              <a:t> same robe)”</a:t>
            </a:r>
          </a:p>
          <a:p>
            <a:pPr marL="0" indent="0">
              <a:buNone/>
            </a:pPr>
            <a:r>
              <a:rPr lang="sr-Latn-RS" sz="1800" dirty="0">
                <a:solidFill>
                  <a:schemeClr val="bg1"/>
                </a:solidFill>
              </a:rPr>
              <a:t>						                                                                 					tejlor i valton, </a:t>
            </a:r>
            <a:r>
              <a:rPr lang="en-US" sz="1800" dirty="0">
                <a:solidFill>
                  <a:schemeClr val="bg1"/>
                </a:solidFill>
              </a:rPr>
              <a:t>1971.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902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rick wall&#10;&#10;Description generated with very high confidence">
            <a:extLst>
              <a:ext uri="{FF2B5EF4-FFF2-40B4-BE49-F238E27FC236}">
                <a16:creationId xmlns:a16="http://schemas.microsoft.com/office/drawing/2014/main" xmlns="" id="{D879DC43-E40D-46CF-9A74-541F26073E0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F58642F3-2EAA-437A-96F6-C2884607104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picture containing outdoor, person, man, ground&#10;&#10;Description generated with high confidence">
            <a:extLst>
              <a:ext uri="{FF2B5EF4-FFF2-40B4-BE49-F238E27FC236}">
                <a16:creationId xmlns:a16="http://schemas.microsoft.com/office/drawing/2014/main" xmlns="" id="{A07E841C-A901-48C1-8CF8-4621DCA07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1754" y="970843"/>
            <a:ext cx="3218106" cy="4454124"/>
          </a:xfrm>
          <a:prstGeom prst="rect">
            <a:avLst/>
          </a:prstGeom>
          <a:ln>
            <a:noFill/>
          </a:ln>
        </p:spPr>
      </p:pic>
      <p:sp>
        <p:nvSpPr>
          <p:cNvPr id="13" name="Freeform 9">
            <a:extLst>
              <a:ext uri="{FF2B5EF4-FFF2-40B4-BE49-F238E27FC236}">
                <a16:creationId xmlns:a16="http://schemas.microsoft.com/office/drawing/2014/main" xmlns="" id="{F70E27E0-2B68-4645-A576-FBB921B5EC1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5AC0CA87-7D52-4CDA-9CC2-880646A01AB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-1" y="0"/>
            <a:ext cx="7554139" cy="6380796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13EC3B-DC96-4439-90D8-394493B8E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690479"/>
            <a:ext cx="6382699" cy="1146825"/>
          </a:xfrm>
        </p:spPr>
        <p:txBody>
          <a:bodyPr>
            <a:normAutofit/>
          </a:bodyPr>
          <a:lstStyle/>
          <a:p>
            <a:r>
              <a:rPr lang="en-US" sz="4600">
                <a:solidFill>
                  <a:schemeClr val="bg1"/>
                </a:solidFill>
              </a:rPr>
              <a:t>Industrijska sabotaža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AF0309A-AC5D-43B1-BB90-53D6E67E7F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63395"/>
            <a:ext cx="6382697" cy="3446103"/>
          </a:xfrm>
        </p:spPr>
        <p:txBody>
          <a:bodyPr>
            <a:normAutofit/>
          </a:bodyPr>
          <a:lstStyle/>
          <a:p>
            <a:r>
              <a:rPr lang="sr-Latn-RS" sz="1800" dirty="0">
                <a:solidFill>
                  <a:schemeClr val="bg1"/>
                </a:solidFill>
              </a:rPr>
              <a:t>„</a:t>
            </a:r>
            <a:r>
              <a:rPr lang="en-US" sz="1800" dirty="0" err="1">
                <a:solidFill>
                  <a:schemeClr val="bg1"/>
                </a:solidFill>
              </a:rPr>
              <a:t>luditi</a:t>
            </a:r>
            <a:r>
              <a:rPr lang="sr-Latn-RS" sz="1800" dirty="0">
                <a:solidFill>
                  <a:schemeClr val="bg1"/>
                </a:solidFill>
              </a:rPr>
              <a:t>“</a:t>
            </a:r>
            <a:r>
              <a:rPr lang="en-US" sz="1800" dirty="0">
                <a:solidFill>
                  <a:schemeClr val="bg1"/>
                </a:solidFill>
              </a:rPr>
              <a:t> – </a:t>
            </a:r>
            <a:r>
              <a:rPr lang="en-US" sz="1800" dirty="0" err="1">
                <a:solidFill>
                  <a:schemeClr val="bg1"/>
                </a:solidFill>
              </a:rPr>
              <a:t>društveni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pokret</a:t>
            </a:r>
            <a:r>
              <a:rPr lang="en-US" sz="1800" dirty="0">
                <a:solidFill>
                  <a:schemeClr val="bg1"/>
                </a:solidFill>
              </a:rPr>
              <a:t> u </a:t>
            </a:r>
            <a:r>
              <a:rPr lang="en-US" sz="1800" dirty="0" err="1">
                <a:solidFill>
                  <a:schemeClr val="bg1"/>
                </a:solidFill>
              </a:rPr>
              <a:t>Velikoj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Britaniji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početkom</a:t>
            </a:r>
            <a:r>
              <a:rPr lang="en-US" sz="1800" dirty="0">
                <a:solidFill>
                  <a:schemeClr val="bg1"/>
                </a:solidFill>
              </a:rPr>
              <a:t> 19. </a:t>
            </a:r>
            <a:r>
              <a:rPr lang="sr-Latn-RS" sz="1800" dirty="0">
                <a:solidFill>
                  <a:schemeClr val="bg1"/>
                </a:solidFill>
              </a:rPr>
              <a:t>vek</a:t>
            </a:r>
            <a:r>
              <a:rPr lang="en-US" sz="1800" dirty="0">
                <a:solidFill>
                  <a:schemeClr val="bg1"/>
                </a:solidFill>
              </a:rPr>
              <a:t>a</a:t>
            </a:r>
          </a:p>
          <a:p>
            <a:r>
              <a:rPr lang="en-US" sz="1800" dirty="0" err="1">
                <a:solidFill>
                  <a:schemeClr val="bg1"/>
                </a:solidFill>
              </a:rPr>
              <a:t>strah</a:t>
            </a:r>
            <a:r>
              <a:rPr lang="en-US" sz="1800" dirty="0">
                <a:solidFill>
                  <a:schemeClr val="bg1"/>
                </a:solidFill>
              </a:rPr>
              <a:t> da </a:t>
            </a:r>
            <a:r>
              <a:rPr lang="en-US" sz="1800" dirty="0" err="1">
                <a:solidFill>
                  <a:schemeClr val="bg1"/>
                </a:solidFill>
              </a:rPr>
              <a:t>će</a:t>
            </a:r>
            <a:r>
              <a:rPr lang="en-US" sz="1800" dirty="0">
                <a:solidFill>
                  <a:schemeClr val="bg1"/>
                </a:solidFill>
              </a:rPr>
              <a:t> nova </a:t>
            </a:r>
            <a:r>
              <a:rPr lang="en-US" sz="1800" dirty="0" err="1">
                <a:solidFill>
                  <a:schemeClr val="bg1"/>
                </a:solidFill>
              </a:rPr>
              <a:t>tehnologija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smanjiti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broj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radnih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>
                <a:solidFill>
                  <a:schemeClr val="bg1"/>
                </a:solidFill>
              </a:rPr>
              <a:t>mesta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Ned </a:t>
            </a:r>
            <a:r>
              <a:rPr lang="en-US" sz="1800" dirty="0" err="1">
                <a:solidFill>
                  <a:schemeClr val="bg1"/>
                </a:solidFill>
              </a:rPr>
              <a:t>Ludd</a:t>
            </a:r>
            <a:r>
              <a:rPr lang="en-US" sz="1800" dirty="0">
                <a:solidFill>
                  <a:schemeClr val="bg1"/>
                </a:solidFill>
              </a:rPr>
              <a:t> – </a:t>
            </a:r>
            <a:r>
              <a:rPr lang="en-US" sz="1800" dirty="0" err="1">
                <a:solidFill>
                  <a:schemeClr val="bg1"/>
                </a:solidFill>
              </a:rPr>
              <a:t>pseudonim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vođe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pobunjenika</a:t>
            </a:r>
            <a:endParaRPr lang="en-US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553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0EBDF3C-61A6-450C-8532-9276D9A1EB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00240" y="457200"/>
            <a:ext cx="7045932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xmlns="" id="{FD805F25-083F-4922-BE04-5DA711908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002" y="689358"/>
            <a:ext cx="6251307" cy="42196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68DC53-C5A2-49B3-8E1B-6B211E0F1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9812" y="685800"/>
            <a:ext cx="3072869" cy="1151965"/>
          </a:xfrm>
        </p:spPr>
        <p:txBody>
          <a:bodyPr>
            <a:normAutofit/>
          </a:bodyPr>
          <a:lstStyle/>
          <a:p>
            <a:endParaRPr lang="en-US" sz="440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006592" y="2071048"/>
            <a:ext cx="3076090" cy="3072290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sr-Latn-RS" sz="2400" dirty="0"/>
              <a:t>Sukobi nastaju kao posledica neusklađenih ciljeva između pojedinaca, grupa ili naroda (ratni sukob).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74825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1A2E17-6302-47B0-A22C-34A7B786C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uzroci</a:t>
            </a:r>
            <a:r>
              <a:rPr lang="en-US" dirty="0"/>
              <a:t> </a:t>
            </a:r>
            <a:r>
              <a:rPr lang="en-US" dirty="0" err="1"/>
              <a:t>industrijske</a:t>
            </a:r>
            <a:r>
              <a:rPr lang="en-US" dirty="0"/>
              <a:t> </a:t>
            </a:r>
            <a:r>
              <a:rPr lang="en-US" dirty="0" err="1"/>
              <a:t>sabotaže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CC3DC4C-FF9D-4700-880B-099500C537A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 err="1"/>
              <a:t>pokušaj</a:t>
            </a:r>
            <a:r>
              <a:rPr lang="en-US" dirty="0"/>
              <a:t> </a:t>
            </a:r>
            <a:r>
              <a:rPr lang="en-US" dirty="0" err="1"/>
              <a:t>smanjenja</a:t>
            </a:r>
            <a:r>
              <a:rPr lang="en-US" dirty="0"/>
              <a:t> </a:t>
            </a:r>
            <a:r>
              <a:rPr lang="en-US" dirty="0" err="1"/>
              <a:t>napetosti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frustracija</a:t>
            </a:r>
            <a:endParaRPr lang="en-US" dirty="0"/>
          </a:p>
          <a:p>
            <a:r>
              <a:rPr lang="en-US" dirty="0" err="1"/>
              <a:t>pokušaj</a:t>
            </a:r>
            <a:r>
              <a:rPr lang="en-US" dirty="0"/>
              <a:t> da se </a:t>
            </a:r>
            <a:r>
              <a:rPr lang="en-US" dirty="0" err="1"/>
              <a:t>olakša</a:t>
            </a:r>
            <a:r>
              <a:rPr lang="en-US" dirty="0"/>
              <a:t> </a:t>
            </a:r>
            <a:r>
              <a:rPr lang="en-US" dirty="0" err="1"/>
              <a:t>proces</a:t>
            </a:r>
            <a:r>
              <a:rPr lang="en-US" dirty="0"/>
              <a:t> </a:t>
            </a:r>
            <a:r>
              <a:rPr lang="en-US" dirty="0" err="1"/>
              <a:t>rada</a:t>
            </a:r>
            <a:endParaRPr lang="en-US" dirty="0"/>
          </a:p>
          <a:p>
            <a:r>
              <a:rPr lang="en-US" dirty="0" err="1"/>
              <a:t>pokušaj</a:t>
            </a:r>
            <a:r>
              <a:rPr lang="en-US" dirty="0"/>
              <a:t> da se </a:t>
            </a:r>
            <a:r>
              <a:rPr lang="en-US" dirty="0" err="1"/>
              <a:t>zadobije</a:t>
            </a:r>
            <a:r>
              <a:rPr lang="en-US" dirty="0"/>
              <a:t> </a:t>
            </a:r>
            <a:r>
              <a:rPr lang="en-US" dirty="0" err="1"/>
              <a:t>kontrola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498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xmlns="" id="{4E5D0FFA-BD0B-4DBA-972C-5E7974D15CB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>
                <a:ea typeface="+mj-ea"/>
              </a:rPr>
              <a:t>MOBING 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2" name="Picture 4" descr="mobbing4">
            <a:extLst>
              <a:ext uri="{FF2B5EF4-FFF2-40B4-BE49-F238E27FC236}">
                <a16:creationId xmlns:a16="http://schemas.microsoft.com/office/drawing/2014/main" xmlns="" id="{938AC59F-5326-45DC-BF86-597E1CC8B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8075">
            <a:off x="574261" y="1265245"/>
            <a:ext cx="6324600" cy="31718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4">
            <a:extLst>
              <a:ext uri="{FF2B5EF4-FFF2-40B4-BE49-F238E27FC236}">
                <a16:creationId xmlns:a16="http://schemas.microsoft.com/office/drawing/2014/main" xmlns="" id="{5A3C4623-3C8F-4A4F-99C3-2DBF4D2387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1286" y="308429"/>
            <a:ext cx="10396882" cy="115814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 err="1">
                <a:ea typeface="+mj-ea"/>
              </a:rPr>
              <a:t>Pojam</a:t>
            </a:r>
            <a:r>
              <a:rPr lang="en-US" altLang="en-US" dirty="0">
                <a:ea typeface="+mj-ea"/>
              </a:rPr>
              <a:t> </a:t>
            </a:r>
            <a:r>
              <a:rPr lang="en-US" altLang="en-US" dirty="0" err="1">
                <a:ea typeface="+mj-ea"/>
              </a:rPr>
              <a:t>mobinga</a:t>
            </a:r>
            <a:endParaRPr lang="en-US" altLang="en-US" dirty="0">
              <a:ea typeface="+mj-ea"/>
            </a:endParaRPr>
          </a:p>
        </p:txBody>
      </p:sp>
      <p:sp>
        <p:nvSpPr>
          <p:cNvPr id="14341" name="Rectangle 5">
            <a:extLst>
              <a:ext uri="{FF2B5EF4-FFF2-40B4-BE49-F238E27FC236}">
                <a16:creationId xmlns:a16="http://schemas.microsoft.com/office/drawing/2014/main" xmlns="" id="{3DB11B54-A7C4-45BE-834C-18B2BD3ACC0C}"/>
              </a:ext>
            </a:extLst>
          </p:cNvPr>
          <p:cNvSpPr>
            <a:spLocks noGrp="1" noChangeArrowheads="1"/>
          </p:cNvSpPr>
          <p:nvPr>
            <p:ph sz="half" idx="4294967295"/>
          </p:nvPr>
        </p:nvSpPr>
        <p:spPr>
          <a:xfrm>
            <a:off x="696686" y="1422400"/>
            <a:ext cx="5278665" cy="4438650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fontAlgn="auto" hangingPunct="1">
              <a:buFont typeface="Wingdings" panose="05000000000000000000" pitchFamily="2" charset="2"/>
              <a:buNone/>
              <a:defRPr/>
            </a:pPr>
            <a:r>
              <a:rPr lang="sr-Latn-CS" altLang="en-US" sz="2400" u="sng" dirty="0"/>
              <a:t>Engl.</a:t>
            </a:r>
            <a:r>
              <a:rPr lang="sr-Latn-CS" altLang="en-US" sz="2400" dirty="0"/>
              <a:t> </a:t>
            </a:r>
          </a:p>
          <a:p>
            <a:pPr>
              <a:defRPr/>
            </a:pPr>
            <a:r>
              <a:rPr lang="sr-Latn-CS" altLang="en-US" sz="2400" i="1" dirty="0"/>
              <a:t>mob</a:t>
            </a:r>
            <a:r>
              <a:rPr lang="sr-Latn-CS" altLang="en-US" sz="2400" dirty="0"/>
              <a:t> - ološ, rulja</a:t>
            </a:r>
            <a:r>
              <a:rPr lang="en-US" altLang="en-US" sz="2400" dirty="0"/>
              <a:t> </a:t>
            </a:r>
            <a:endParaRPr lang="sr-Latn-CS" altLang="en-US" sz="2400" dirty="0"/>
          </a:p>
          <a:p>
            <a:pPr>
              <a:defRPr/>
            </a:pPr>
            <a:r>
              <a:rPr lang="sr-Latn-CS" altLang="en-US" sz="2400" i="1" dirty="0"/>
              <a:t>to mob - </a:t>
            </a:r>
            <a:r>
              <a:rPr lang="sr-Latn-CS" altLang="en-US" sz="2400" dirty="0"/>
              <a:t>nasrnuti u masi</a:t>
            </a:r>
            <a:r>
              <a:rPr lang="en-US" altLang="en-US" sz="2400" dirty="0"/>
              <a:t> </a:t>
            </a:r>
            <a:endParaRPr lang="sr-Latn-CS" altLang="en-US" sz="2400" dirty="0"/>
          </a:p>
          <a:p>
            <a:pPr eaLnBrk="1" fontAlgn="auto" hangingPunct="1">
              <a:buFont typeface="Wingdings" panose="05000000000000000000" pitchFamily="2" charset="2"/>
              <a:buNone/>
              <a:defRPr/>
            </a:pPr>
            <a:endParaRPr lang="sr-Latn-CS" altLang="en-US" sz="2400" dirty="0"/>
          </a:p>
          <a:p>
            <a:pPr eaLnBrk="1" fontAlgn="auto" hangingPunct="1">
              <a:buFont typeface="Wingdings" panose="05000000000000000000" pitchFamily="2" charset="2"/>
              <a:buChar char="ü"/>
              <a:defRPr/>
            </a:pPr>
            <a:r>
              <a:rPr lang="sr-Latn-CS" altLang="en-US" sz="2000" dirty="0"/>
              <a:t>	</a:t>
            </a:r>
            <a:r>
              <a:rPr lang="sr-Latn-CS" altLang="en-US" sz="2300" dirty="0"/>
              <a:t>zastrašivanje, društvena degradacija, uništavanje ličnog dostojanstva, isključivanje iz socijalne sredine</a:t>
            </a:r>
            <a:r>
              <a:rPr lang="en-US" altLang="en-US" sz="2600" dirty="0"/>
              <a:t> </a:t>
            </a:r>
            <a:endParaRPr lang="sr-Latn-CS" altLang="en-US" sz="2600" dirty="0"/>
          </a:p>
          <a:p>
            <a:pPr eaLnBrk="1" fontAlgn="auto" hangingPunct="1">
              <a:buFont typeface="Wingdings 2" charset="2"/>
              <a:buChar char=""/>
              <a:defRPr/>
            </a:pPr>
            <a:endParaRPr lang="en-US" altLang="en-US" sz="2400" dirty="0"/>
          </a:p>
        </p:txBody>
      </p:sp>
      <p:sp>
        <p:nvSpPr>
          <p:cNvPr id="14342" name="Rectangle 6">
            <a:extLst>
              <a:ext uri="{FF2B5EF4-FFF2-40B4-BE49-F238E27FC236}">
                <a16:creationId xmlns:a16="http://schemas.microsoft.com/office/drawing/2014/main" xmlns="" id="{D640E252-C838-494B-B87B-5B2E8AB0AEA7}"/>
              </a:ext>
            </a:extLst>
          </p:cNvPr>
          <p:cNvSpPr>
            <a:spLocks noGrp="1" noChangeArrowheads="1"/>
          </p:cNvSpPr>
          <p:nvPr>
            <p:ph sz="half" idx="4294967295"/>
          </p:nvPr>
        </p:nvSpPr>
        <p:spPr>
          <a:xfrm>
            <a:off x="6202798" y="1167080"/>
            <a:ext cx="4895849" cy="4569279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ctr" eaLnBrk="1" fontAlgn="auto" hangingPunct="1">
              <a:buFont typeface="Wingdings" panose="05000000000000000000" pitchFamily="2" charset="2"/>
              <a:buNone/>
              <a:defRPr/>
            </a:pPr>
            <a:r>
              <a:rPr lang="sr-Latn-CS" altLang="en-US" sz="2400" u="sng" dirty="0"/>
              <a:t>DEFINICIJA</a:t>
            </a:r>
            <a:r>
              <a:rPr lang="sr-Latn-CS" altLang="en-US" sz="2400" dirty="0"/>
              <a:t>:</a:t>
            </a:r>
          </a:p>
          <a:p>
            <a:pPr eaLnBrk="1" fontAlgn="auto" hangingPunct="1">
              <a:buFont typeface="Wingdings" panose="05000000000000000000" pitchFamily="2" charset="2"/>
              <a:buNone/>
              <a:defRPr/>
            </a:pPr>
            <a:r>
              <a:rPr lang="sr-Latn-CS" altLang="en-US" sz="2400" dirty="0"/>
              <a:t>specifičan oblik ponašanja</a:t>
            </a:r>
          </a:p>
          <a:p>
            <a:pPr eaLnBrk="1" fontAlgn="auto" hangingPunct="1">
              <a:buFont typeface="Wingdings" panose="05000000000000000000" pitchFamily="2" charset="2"/>
              <a:buNone/>
              <a:defRPr/>
            </a:pPr>
            <a:r>
              <a:rPr lang="sr-Latn-CS" altLang="en-US" sz="2400" dirty="0"/>
              <a:t>na radnom mestu kojim</a:t>
            </a:r>
          </a:p>
          <a:p>
            <a:pPr eaLnBrk="1" fontAlgn="auto" hangingPunct="1">
              <a:buFont typeface="Wingdings" panose="05000000000000000000" pitchFamily="2" charset="2"/>
              <a:buNone/>
              <a:defRPr/>
            </a:pPr>
            <a:r>
              <a:rPr lang="sr-Latn-CS" altLang="en-US" sz="2400" dirty="0"/>
              <a:t>jedna ili više osoba sistematski</a:t>
            </a:r>
          </a:p>
          <a:p>
            <a:pPr eaLnBrk="1" fontAlgn="auto" hangingPunct="1">
              <a:buFont typeface="Wingdings" panose="05000000000000000000" pitchFamily="2" charset="2"/>
              <a:buNone/>
              <a:defRPr/>
            </a:pPr>
            <a:r>
              <a:rPr lang="sr-Latn-CS" altLang="en-US" sz="2400" dirty="0"/>
              <a:t> psihički  zlostavlja i ponižava</a:t>
            </a:r>
          </a:p>
          <a:p>
            <a:pPr eaLnBrk="1" fontAlgn="auto" hangingPunct="1">
              <a:buFont typeface="Wingdings" panose="05000000000000000000" pitchFamily="2" charset="2"/>
              <a:buNone/>
              <a:defRPr/>
            </a:pPr>
            <a:r>
              <a:rPr lang="sr-Latn-CS" altLang="en-US" sz="2400" dirty="0"/>
              <a:t>drugu osobu, ugrožava njen </a:t>
            </a:r>
          </a:p>
          <a:p>
            <a:pPr eaLnBrk="1" fontAlgn="auto" hangingPunct="1">
              <a:buFont typeface="Wingdings" panose="05000000000000000000" pitchFamily="2" charset="2"/>
              <a:buNone/>
              <a:defRPr/>
            </a:pPr>
            <a:r>
              <a:rPr lang="sr-Latn-CS" altLang="en-US" sz="2400" dirty="0"/>
              <a:t>ugled, ljudsko dostojanstvo i </a:t>
            </a:r>
          </a:p>
          <a:p>
            <a:pPr eaLnBrk="1" fontAlgn="auto" hangingPunct="1">
              <a:buFont typeface="Wingdings" panose="05000000000000000000" pitchFamily="2" charset="2"/>
              <a:buNone/>
              <a:defRPr/>
            </a:pPr>
            <a:r>
              <a:rPr lang="sr-Latn-CS" altLang="en-US" sz="2400" dirty="0"/>
              <a:t>integritet, sa ciljem </a:t>
            </a:r>
          </a:p>
          <a:p>
            <a:pPr eaLnBrk="1" fontAlgn="auto" hangingPunct="1">
              <a:buFont typeface="Wingdings" panose="05000000000000000000" pitchFamily="2" charset="2"/>
              <a:buNone/>
              <a:defRPr/>
            </a:pPr>
            <a:r>
              <a:rPr lang="sr-Latn-CS" altLang="en-US" sz="2400" dirty="0"/>
              <a:t>eliminacije sa radnog </a:t>
            </a:r>
            <a:r>
              <a:rPr lang="sr-Latn-CS" altLang="en-US" sz="2400" dirty="0" smtClean="0"/>
              <a:t>mesta</a:t>
            </a:r>
            <a:r>
              <a:rPr lang="en-US" altLang="en-US" sz="2400" dirty="0" smtClean="0"/>
              <a:t>.</a:t>
            </a:r>
            <a:endParaRPr lang="en-US" altLang="en-US" sz="2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4">
            <a:extLst>
              <a:ext uri="{FF2B5EF4-FFF2-40B4-BE49-F238E27FC236}">
                <a16:creationId xmlns:a16="http://schemas.microsoft.com/office/drawing/2014/main" xmlns="" id="{66E037B9-897B-4A11-928D-B7DE228547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sr-Latn-CS" altLang="en-US" smtClean="0">
                <a:cs typeface="Trebuchet MS" pitchFamily="34" charset="0"/>
              </a:rPr>
              <a:t>Obeležja mobinga</a:t>
            </a:r>
            <a:endParaRPr lang="en-US" altLang="en-US" smtClean="0">
              <a:cs typeface="Trebuchet MS" pitchFamily="34" charset="0"/>
            </a:endParaRPr>
          </a:p>
        </p:txBody>
      </p:sp>
      <p:sp>
        <p:nvSpPr>
          <p:cNvPr id="16389" name="Rectangle 5">
            <a:extLst>
              <a:ext uri="{FF2B5EF4-FFF2-40B4-BE49-F238E27FC236}">
                <a16:creationId xmlns:a16="http://schemas.microsoft.com/office/drawing/2014/main" xmlns="" id="{CE6F3EEE-C6CE-4351-8E68-B3C7515D9823}"/>
              </a:ext>
            </a:extLst>
          </p:cNvPr>
          <p:cNvSpPr>
            <a:spLocks noGrp="1" noChangeArrowheads="1"/>
          </p:cNvSpPr>
          <p:nvPr>
            <p:ph sz="half" idx="4294967295"/>
          </p:nvPr>
        </p:nvSpPr>
        <p:spPr>
          <a:xfrm>
            <a:off x="1079500" y="1828800"/>
            <a:ext cx="4895851" cy="403225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sr-Latn-CS" altLang="en-US" sz="2800" dirty="0"/>
              <a:t>Ispoljava se u vidu psihičkog zlostavljanja i ponižavanja neke osobe na radnom mestu, od strane jedne ili više osoba</a:t>
            </a:r>
            <a:r>
              <a:rPr lang="en-US" altLang="en-US" sz="2800" dirty="0"/>
              <a:t> </a:t>
            </a:r>
            <a:endParaRPr lang="sr-Latn-CS" altLang="en-US" sz="2800" dirty="0"/>
          </a:p>
          <a:p>
            <a:pPr>
              <a:lnSpc>
                <a:spcPct val="90000"/>
              </a:lnSpc>
              <a:defRPr/>
            </a:pPr>
            <a:r>
              <a:rPr lang="sr-Latn-CS" altLang="en-US" sz="2800" dirty="0"/>
              <a:t>Vrši se u kontinuitetu i u dužem vremenskom periodu</a:t>
            </a:r>
            <a:r>
              <a:rPr lang="en-US" altLang="en-US" sz="2800" dirty="0"/>
              <a:t> </a:t>
            </a:r>
          </a:p>
        </p:txBody>
      </p:sp>
      <p:sp>
        <p:nvSpPr>
          <p:cNvPr id="16390" name="Rectangle 6">
            <a:extLst>
              <a:ext uri="{FF2B5EF4-FFF2-40B4-BE49-F238E27FC236}">
                <a16:creationId xmlns:a16="http://schemas.microsoft.com/office/drawing/2014/main" xmlns="" id="{15C3713E-1F03-4BB9-A1E3-EB23695BE724}"/>
              </a:ext>
            </a:extLst>
          </p:cNvPr>
          <p:cNvSpPr>
            <a:spLocks noGrp="1" noChangeArrowheads="1"/>
          </p:cNvSpPr>
          <p:nvPr>
            <p:ph sz="half" idx="4294967295"/>
          </p:nvPr>
        </p:nvSpPr>
        <p:spPr>
          <a:xfrm>
            <a:off x="6086024" y="1756230"/>
            <a:ext cx="4895849" cy="364036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sr-Latn-CS" altLang="en-US" sz="2800" dirty="0"/>
              <a:t>Dovodi do povrede dostojanstva zaposlenog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i</a:t>
            </a:r>
            <a:r>
              <a:rPr lang="sr-Latn-CS" altLang="en-US" sz="2800" dirty="0"/>
              <a:t> </a:t>
            </a:r>
            <a:r>
              <a:rPr lang="en-US" altLang="en-US" sz="2800" dirty="0"/>
              <a:t> </a:t>
            </a:r>
            <a:r>
              <a:rPr lang="sr-Latn-CS" altLang="en-US" sz="2800" dirty="0"/>
              <a:t>stvaranj</a:t>
            </a:r>
            <a:r>
              <a:rPr lang="en-US" altLang="en-US" sz="2800" dirty="0"/>
              <a:t>a</a:t>
            </a:r>
            <a:r>
              <a:rPr lang="sr-Latn-CS" altLang="en-US" sz="2800" dirty="0"/>
              <a:t> neprijateljskog radnog okruženja</a:t>
            </a:r>
            <a:r>
              <a:rPr lang="en-US" altLang="en-US" sz="2800" dirty="0"/>
              <a:t> </a:t>
            </a:r>
            <a:endParaRPr lang="sr-Latn-CS" altLang="en-US" sz="2800" dirty="0"/>
          </a:p>
          <a:p>
            <a:pPr>
              <a:lnSpc>
                <a:spcPct val="90000"/>
              </a:lnSpc>
              <a:defRPr/>
            </a:pPr>
            <a:r>
              <a:rPr lang="sr-Latn-CS" altLang="en-US" sz="2800" dirty="0"/>
              <a:t>Ima za cilj prestanak radnog odnosa </a:t>
            </a:r>
            <a:r>
              <a:rPr lang="en-US" altLang="en-US" sz="2800" dirty="0"/>
              <a:t>(</a:t>
            </a:r>
            <a:r>
              <a:rPr lang="sr-Latn-CS" altLang="en-US" sz="2800" dirty="0"/>
              <a:t>na inicijativu</a:t>
            </a:r>
            <a:r>
              <a:rPr lang="en-US" altLang="en-US" sz="2800" dirty="0"/>
              <a:t> </a:t>
            </a:r>
            <a:r>
              <a:rPr lang="en-US" altLang="en-US" sz="2800" dirty="0" err="1"/>
              <a:t>ili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krivicom</a:t>
            </a:r>
            <a:r>
              <a:rPr lang="sr-Latn-CS" altLang="en-US" sz="2800" dirty="0"/>
              <a:t> zaposlenog</a:t>
            </a:r>
            <a:r>
              <a:rPr lang="en-US" altLang="en-US" sz="2800" dirty="0"/>
              <a:t>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4">
            <a:extLst>
              <a:ext uri="{FF2B5EF4-FFF2-40B4-BE49-F238E27FC236}">
                <a16:creationId xmlns:a16="http://schemas.microsoft.com/office/drawing/2014/main" xmlns="" id="{280624D9-A7CC-4093-8EC1-B7CA485C14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1" y="192314"/>
            <a:ext cx="10396882" cy="115814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sr-Latn-CS" altLang="en-US" dirty="0">
                <a:ea typeface="+mj-ea"/>
              </a:rPr>
              <a:t>Manifestovanje mobinga </a:t>
            </a:r>
            <a:endParaRPr lang="en-US" altLang="en-US" dirty="0">
              <a:ea typeface="+mj-ea"/>
            </a:endParaRPr>
          </a:p>
        </p:txBody>
      </p:sp>
      <p:sp>
        <p:nvSpPr>
          <p:cNvPr id="18437" name="Rectangle 5">
            <a:extLst>
              <a:ext uri="{FF2B5EF4-FFF2-40B4-BE49-F238E27FC236}">
                <a16:creationId xmlns:a16="http://schemas.microsoft.com/office/drawing/2014/main" xmlns="" id="{69DB2ECE-94F6-4D8B-A5CD-50C89BE5D2BC}"/>
              </a:ext>
            </a:extLst>
          </p:cNvPr>
          <p:cNvSpPr>
            <a:spLocks noGrp="1" noChangeArrowheads="1"/>
          </p:cNvSpPr>
          <p:nvPr>
            <p:ph sz="half" idx="4294967295"/>
          </p:nvPr>
        </p:nvSpPr>
        <p:spPr>
          <a:xfrm>
            <a:off x="217714" y="1804761"/>
            <a:ext cx="5638800" cy="45481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0000"/>
              </a:lnSpc>
              <a:defRPr/>
            </a:pPr>
            <a:r>
              <a:rPr lang="sr-Latn-CS" altLang="en-US" sz="2400" dirty="0"/>
              <a:t>Neprijateljska i neetička komunikacija (komuniciranje povišenim tonom i vikom, ogovaranje, ism</a:t>
            </a:r>
            <a:r>
              <a:rPr lang="en-US" altLang="en-US" sz="2400" dirty="0"/>
              <a:t>e</a:t>
            </a:r>
            <a:r>
              <a:rPr lang="sr-Latn-CS" altLang="en-US" sz="2400" dirty="0"/>
              <a:t>vanje, širenje tračeva, kleveta i uvreda...)</a:t>
            </a:r>
          </a:p>
          <a:p>
            <a:pPr>
              <a:lnSpc>
                <a:spcPct val="80000"/>
              </a:lnSpc>
              <a:defRPr/>
            </a:pPr>
            <a:r>
              <a:rPr lang="sr-Latn-CS" altLang="en-US" sz="2400" dirty="0"/>
              <a:t>Ignorisanje (uskraćivanje prava na sopstveno mišljenje, skrivanje važnih informacija...)</a:t>
            </a:r>
          </a:p>
          <a:p>
            <a:pPr>
              <a:lnSpc>
                <a:spcPct val="80000"/>
              </a:lnSpc>
              <a:defRPr/>
            </a:pPr>
            <a:r>
              <a:rPr lang="sr-Latn-CS" altLang="en-US" sz="2400" dirty="0"/>
              <a:t>Davanje ponižavajućih poslova i poslova koji su štetni po zdravlje zaposlenog</a:t>
            </a:r>
            <a:r>
              <a:rPr lang="en-US" altLang="en-US" sz="2400" dirty="0"/>
              <a:t> </a:t>
            </a:r>
            <a:endParaRPr lang="sr-Latn-CS" altLang="en-US" sz="2400" dirty="0"/>
          </a:p>
          <a:p>
            <a:pPr eaLnBrk="1" fontAlgn="auto" hangingPunct="1">
              <a:lnSpc>
                <a:spcPct val="80000"/>
              </a:lnSpc>
              <a:buFont typeface="Wingdings 2" charset="2"/>
              <a:buChar char=""/>
              <a:defRPr/>
            </a:pPr>
            <a:endParaRPr lang="sr-Latn-CS" altLang="en-US" sz="2400" dirty="0"/>
          </a:p>
          <a:p>
            <a:pPr eaLnBrk="1" fontAlgn="auto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endParaRPr lang="en-US" altLang="en-US" sz="2400" dirty="0"/>
          </a:p>
        </p:txBody>
      </p:sp>
      <p:sp>
        <p:nvSpPr>
          <p:cNvPr id="18438" name="Rectangle 6">
            <a:extLst>
              <a:ext uri="{FF2B5EF4-FFF2-40B4-BE49-F238E27FC236}">
                <a16:creationId xmlns:a16="http://schemas.microsoft.com/office/drawing/2014/main" xmlns="" id="{AA2EDC4C-1608-4E74-8B9F-27E621A193C0}"/>
              </a:ext>
            </a:extLst>
          </p:cNvPr>
          <p:cNvSpPr>
            <a:spLocks noGrp="1" noChangeArrowheads="1"/>
          </p:cNvSpPr>
          <p:nvPr>
            <p:ph sz="half" idx="4294967295"/>
          </p:nvPr>
        </p:nvSpPr>
        <p:spPr>
          <a:xfrm>
            <a:off x="5874327" y="1269381"/>
            <a:ext cx="5694878" cy="490855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0000"/>
              </a:lnSpc>
              <a:defRPr/>
            </a:pPr>
            <a:r>
              <a:rPr lang="sr-Latn-CS" altLang="en-US" sz="2400" dirty="0"/>
              <a:t>Neargumetovana kritika rada (optuživanje za propuste koji se nisu dogodili ili koji su „namešteni</a:t>
            </a:r>
            <a:r>
              <a:rPr lang="en-US" altLang="en-US" sz="2400" dirty="0"/>
              <a:t>”</a:t>
            </a:r>
            <a:r>
              <a:rPr lang="sr-Latn-CS" altLang="en-US" sz="2400" dirty="0"/>
              <a:t>)</a:t>
            </a:r>
          </a:p>
          <a:p>
            <a:pPr>
              <a:lnSpc>
                <a:spcPct val="80000"/>
              </a:lnSpc>
              <a:defRPr/>
            </a:pPr>
            <a:r>
              <a:rPr lang="sr-Latn-CS" altLang="en-US" sz="2400" dirty="0"/>
              <a:t>Neosnovana pojačana kontrola izvršavanja radnih obaveza</a:t>
            </a:r>
          </a:p>
          <a:p>
            <a:pPr>
              <a:lnSpc>
                <a:spcPct val="80000"/>
              </a:lnSpc>
              <a:defRPr/>
            </a:pPr>
            <a:r>
              <a:rPr lang="sr-Latn-CS" altLang="en-US" sz="2400" dirty="0"/>
              <a:t>Uskraćivanje indivindualnih prava</a:t>
            </a:r>
          </a:p>
          <a:p>
            <a:pPr>
              <a:lnSpc>
                <a:spcPct val="80000"/>
              </a:lnSpc>
              <a:defRPr/>
            </a:pPr>
            <a:r>
              <a:rPr lang="sr-Latn-CS" altLang="en-US" sz="2400" dirty="0"/>
              <a:t>Verbalni seksualni nasrtaji i uvrede</a:t>
            </a:r>
          </a:p>
          <a:p>
            <a:pPr>
              <a:lnSpc>
                <a:spcPct val="80000"/>
              </a:lnSpc>
              <a:defRPr/>
            </a:pPr>
            <a:r>
              <a:rPr lang="sr-Latn-CS" altLang="en-US" sz="2400" dirty="0"/>
              <a:t>Fizičke pretnje </a:t>
            </a:r>
            <a:endParaRPr lang="en-US" altLang="en-US" sz="24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3CBD10-E876-474A-8799-55D6D0F890B2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362857" y="304800"/>
            <a:ext cx="11088914" cy="5861050"/>
          </a:xfrm>
          <a:prstGeom prst="rect">
            <a:avLst/>
          </a:prstGeom>
        </p:spPr>
        <p:txBody>
          <a:bodyPr/>
          <a:lstStyle/>
          <a:p>
            <a:pPr algn="ctr" eaLnBrk="1" fontAlgn="auto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sr-Latn-CS" altLang="en-US" sz="2800" b="1" u="sng" dirty="0">
                <a:solidFill>
                  <a:schemeClr val="accent1"/>
                </a:solidFill>
              </a:rPr>
              <a:t>UZROCI mobinga: </a:t>
            </a:r>
          </a:p>
          <a:p>
            <a:pPr algn="ctr" eaLnBrk="1" fontAlgn="auto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sr-Latn-CS" altLang="en-US" b="1" u="sng" dirty="0"/>
          </a:p>
          <a:p>
            <a:pPr algn="ctr" eaLnBrk="1" fontAlgn="auto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sr-Latn-CS" altLang="en-US" b="1" u="sng" dirty="0"/>
          </a:p>
          <a:p>
            <a:pPr algn="ctr" eaLnBrk="1" fontAlgn="auto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sr-Latn-CS" altLang="en-US" b="1" u="sng" dirty="0"/>
          </a:p>
          <a:p>
            <a:pPr algn="ctr" eaLnBrk="1" fontAlgn="auto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sr-Latn-CS" altLang="en-US" sz="2000" b="1" u="sng" dirty="0"/>
          </a:p>
          <a:p>
            <a:pPr algn="ctr">
              <a:lnSpc>
                <a:spcPct val="90000"/>
              </a:lnSpc>
              <a:defRPr/>
            </a:pPr>
            <a:r>
              <a:rPr lang="sr-Latn-CS" altLang="en-US" sz="2000" dirty="0"/>
              <a:t>Lični konflikti na radu</a:t>
            </a:r>
            <a:r>
              <a:rPr lang="en-US" altLang="en-US" sz="2000" dirty="0"/>
              <a:t> </a:t>
            </a:r>
            <a:endParaRPr lang="sr-Latn-CS" altLang="en-US" sz="2000" dirty="0"/>
          </a:p>
          <a:p>
            <a:pPr algn="ctr">
              <a:lnSpc>
                <a:spcPct val="90000"/>
              </a:lnSpc>
              <a:defRPr/>
            </a:pPr>
            <a:r>
              <a:rPr lang="sr-Latn-CS" altLang="en-US" sz="2000" dirty="0"/>
              <a:t>Neodgovarajuća organizacija  rada</a:t>
            </a:r>
          </a:p>
          <a:p>
            <a:pPr algn="ctr">
              <a:lnSpc>
                <a:spcPct val="90000"/>
              </a:lnSpc>
              <a:defRPr/>
            </a:pPr>
            <a:r>
              <a:rPr lang="sr-Latn-CS" altLang="en-US" sz="2000" dirty="0"/>
              <a:t>Netransparentnost u radu</a:t>
            </a:r>
          </a:p>
          <a:p>
            <a:pPr algn="ctr">
              <a:lnSpc>
                <a:spcPct val="90000"/>
              </a:lnSpc>
              <a:defRPr/>
            </a:pPr>
            <a:r>
              <a:rPr lang="sr-Latn-CS" altLang="en-US" sz="2000" dirty="0"/>
              <a:t>Ukazivanja na propuste u radu</a:t>
            </a:r>
          </a:p>
          <a:p>
            <a:pPr algn="ctr">
              <a:lnSpc>
                <a:spcPct val="90000"/>
              </a:lnSpc>
              <a:defRPr/>
            </a:pPr>
            <a:r>
              <a:rPr lang="sr-Latn-CS" altLang="en-US" sz="2000" dirty="0"/>
              <a:t>Procesi </a:t>
            </a:r>
            <a:r>
              <a:rPr lang="en-US" altLang="en-US" sz="2000" dirty="0" err="1"/>
              <a:t>pribli</a:t>
            </a:r>
            <a:r>
              <a:rPr lang="sr-Latn-RS" altLang="en-US" sz="2000" dirty="0"/>
              <a:t>ža</a:t>
            </a:r>
            <a:r>
              <a:rPr lang="en-US" altLang="en-US" sz="2000" dirty="0" err="1"/>
              <a:t>vanja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sistemu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tr</a:t>
            </a:r>
            <a:r>
              <a:rPr lang="sr-Latn-CS" altLang="en-US" sz="2000" dirty="0"/>
              <a:t>ž</a:t>
            </a:r>
            <a:r>
              <a:rPr lang="en-US" altLang="en-US" sz="2000" dirty="0" err="1"/>
              <a:t>i</a:t>
            </a:r>
            <a:r>
              <a:rPr lang="sr-Latn-CS" altLang="en-US" sz="2000" dirty="0"/>
              <a:t>šnog privređivanja</a:t>
            </a:r>
          </a:p>
          <a:p>
            <a:pPr marL="0" indent="0" algn="ctr" eaLnBrk="1" fontAlgn="auto" hangingPunct="1">
              <a:buNone/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4">
            <a:extLst>
              <a:ext uri="{FF2B5EF4-FFF2-40B4-BE49-F238E27FC236}">
                <a16:creationId xmlns:a16="http://schemas.microsoft.com/office/drawing/2014/main" xmlns="" id="{5D2C2C4B-8EFF-4E61-AFB8-5719DBC238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sr-Latn-CS" altLang="en-US">
                <a:ea typeface="+mj-ea"/>
              </a:rPr>
              <a:t>SUBJEKTI MOBINGA</a:t>
            </a:r>
            <a:endParaRPr lang="en-US" altLang="en-US">
              <a:ea typeface="+mj-ea"/>
            </a:endParaRPr>
          </a:p>
        </p:txBody>
      </p:sp>
      <p:sp>
        <p:nvSpPr>
          <p:cNvPr id="27653" name="Rectangle 5">
            <a:extLst>
              <a:ext uri="{FF2B5EF4-FFF2-40B4-BE49-F238E27FC236}">
                <a16:creationId xmlns:a16="http://schemas.microsoft.com/office/drawing/2014/main" xmlns="" id="{F649870A-818D-4984-A117-9A19B783903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600202"/>
            <a:ext cx="5384800" cy="4177144"/>
          </a:xfrm>
        </p:spPr>
        <p:txBody>
          <a:bodyPr/>
          <a:lstStyle/>
          <a:p>
            <a:pPr>
              <a:defRPr/>
            </a:pPr>
            <a:r>
              <a:rPr lang="sr-Latn-CS" altLang="en-US" sz="3600" dirty="0"/>
              <a:t>Mober(i)</a:t>
            </a:r>
          </a:p>
          <a:p>
            <a:pPr>
              <a:defRPr/>
            </a:pPr>
            <a:endParaRPr lang="sr-Latn-CS" altLang="en-US" sz="3600" dirty="0"/>
          </a:p>
          <a:p>
            <a:pPr>
              <a:defRPr/>
            </a:pPr>
            <a:r>
              <a:rPr lang="sr-Latn-CS" altLang="en-US" sz="3600" dirty="0"/>
              <a:t>Žrtva</a:t>
            </a:r>
          </a:p>
          <a:p>
            <a:pPr>
              <a:defRPr/>
            </a:pPr>
            <a:endParaRPr lang="sr-Latn-CS" altLang="en-US" sz="3600" dirty="0"/>
          </a:p>
          <a:p>
            <a:pPr>
              <a:defRPr/>
            </a:pPr>
            <a:r>
              <a:rPr lang="sr-Latn-CS" altLang="en-US" sz="3600" dirty="0"/>
              <a:t>Grupa za podršku</a:t>
            </a:r>
            <a:endParaRPr lang="en-US" altLang="en-US" sz="3600" dirty="0"/>
          </a:p>
        </p:txBody>
      </p:sp>
      <p:sp>
        <p:nvSpPr>
          <p:cNvPr id="27656" name="Rectangle 8">
            <a:extLst>
              <a:ext uri="{FF2B5EF4-FFF2-40B4-BE49-F238E27FC236}">
                <a16:creationId xmlns:a16="http://schemas.microsoft.com/office/drawing/2014/main" xmlns="" id="{60BFFD57-F83D-4B4E-9988-D5705560B0F7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 eaLnBrk="1" fontAlgn="auto" hangingPunct="1">
              <a:buFont typeface="Wingdings 2" charset="2"/>
              <a:buChar char=""/>
              <a:defRPr/>
            </a:pPr>
            <a:endParaRPr lang="en-US" altLang="en-US" sz="2800"/>
          </a:p>
        </p:txBody>
      </p:sp>
      <p:pic>
        <p:nvPicPr>
          <p:cNvPr id="27657" name="Picture 9" descr="mobbing2">
            <a:extLst>
              <a:ext uri="{FF2B5EF4-FFF2-40B4-BE49-F238E27FC236}">
                <a16:creationId xmlns:a16="http://schemas.microsoft.com/office/drawing/2014/main" xmlns="" id="{CE507C48-FA1B-4958-89D5-354FCEED1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304" y="1034824"/>
            <a:ext cx="5257800" cy="45354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4">
            <a:extLst>
              <a:ext uri="{FF2B5EF4-FFF2-40B4-BE49-F238E27FC236}">
                <a16:creationId xmlns:a16="http://schemas.microsoft.com/office/drawing/2014/main" xmlns="" id="{45C5EC22-BBCB-40DD-A1F5-0E01132E82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62663" y="105229"/>
            <a:ext cx="10396882" cy="115814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sr-Latn-CS" altLang="en-US" dirty="0">
                <a:ea typeface="+mj-ea"/>
              </a:rPr>
              <a:t>VRSTE MOBINGA</a:t>
            </a:r>
            <a:endParaRPr lang="en-US" altLang="en-US" dirty="0">
              <a:ea typeface="+mj-ea"/>
            </a:endParaRPr>
          </a:p>
        </p:txBody>
      </p:sp>
      <p:sp>
        <p:nvSpPr>
          <p:cNvPr id="24581" name="Rectangle 5">
            <a:extLst>
              <a:ext uri="{FF2B5EF4-FFF2-40B4-BE49-F238E27FC236}">
                <a16:creationId xmlns:a16="http://schemas.microsoft.com/office/drawing/2014/main" xmlns="" id="{542442A9-B8A5-4022-B6A0-45405A3DC593}"/>
              </a:ext>
            </a:extLst>
          </p:cNvPr>
          <p:cNvSpPr>
            <a:spLocks noGrp="1" noChangeArrowheads="1"/>
          </p:cNvSpPr>
          <p:nvPr>
            <p:ph sz="half" idx="4294967295"/>
          </p:nvPr>
        </p:nvSpPr>
        <p:spPr>
          <a:xfrm>
            <a:off x="96982" y="755403"/>
            <a:ext cx="5684406" cy="509179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 eaLnBrk="1" fontAlgn="auto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sr-Latn-CS" altLang="en-US" sz="2400" u="sng" dirty="0"/>
              <a:t>VERTIKALNI mobing</a:t>
            </a:r>
            <a:r>
              <a:rPr lang="sr-Latn-CS" altLang="en-US" sz="2000" dirty="0"/>
              <a:t> </a:t>
            </a:r>
          </a:p>
          <a:p>
            <a:pPr>
              <a:lnSpc>
                <a:spcPct val="90000"/>
              </a:lnSpc>
              <a:defRPr/>
            </a:pPr>
            <a:r>
              <a:rPr lang="sr-Latn-CS" altLang="en-US" sz="2000" dirty="0"/>
              <a:t>Subordinacija između mobera i žrtve</a:t>
            </a:r>
          </a:p>
          <a:p>
            <a:pPr eaLnBrk="1" fontAlgn="auto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sr-Latn-CS" altLang="en-US" sz="2000" dirty="0"/>
              <a:t>1. </a:t>
            </a:r>
            <a:r>
              <a:rPr lang="sr-Latn-CS" altLang="en-US" sz="2000" b="1" i="1" dirty="0"/>
              <a:t>Bossing:</a:t>
            </a:r>
            <a:endParaRPr lang="sr-Latn-CS" altLang="en-US" sz="2000" b="1" dirty="0"/>
          </a:p>
          <a:p>
            <a:pPr>
              <a:lnSpc>
                <a:spcPct val="90000"/>
              </a:lnSpc>
              <a:defRPr/>
            </a:pPr>
            <a:r>
              <a:rPr lang="sr-Latn-CS" altLang="en-US" sz="2000" dirty="0"/>
              <a:t>mober – poslodavac (ili predstavnici mena</a:t>
            </a:r>
            <a:r>
              <a:rPr lang="en-US" altLang="en-US" sz="2000" dirty="0"/>
              <a:t>d</a:t>
            </a:r>
            <a:r>
              <a:rPr lang="sr-Latn-CS" altLang="en-US" sz="2000" dirty="0"/>
              <a:t>žmenta)</a:t>
            </a:r>
          </a:p>
          <a:p>
            <a:pPr>
              <a:lnSpc>
                <a:spcPct val="90000"/>
              </a:lnSpc>
              <a:defRPr/>
            </a:pPr>
            <a:r>
              <a:rPr lang="sr-Latn-CS" altLang="en-US" sz="2000" dirty="0"/>
              <a:t>Žrtva: zaposleni koji uočavaju probleme i reaguju na njih</a:t>
            </a:r>
          </a:p>
          <a:p>
            <a:pPr>
              <a:lnSpc>
                <a:spcPct val="90000"/>
              </a:lnSpc>
              <a:defRPr/>
            </a:pPr>
            <a:r>
              <a:rPr lang="sr-Latn-CS" altLang="en-US" sz="2000" dirty="0"/>
              <a:t>Grupa za podršku: zaposleni</a:t>
            </a:r>
          </a:p>
          <a:p>
            <a:pPr eaLnBrk="1" fontAlgn="auto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sr-Latn-CS" altLang="en-US" sz="2000" dirty="0"/>
              <a:t> - </a:t>
            </a:r>
            <a:r>
              <a:rPr lang="sr-Latn-CS" altLang="en-US" sz="2000" b="1" dirty="0"/>
              <a:t>strateški mobing</a:t>
            </a:r>
            <a:endParaRPr lang="sr-Latn-CS" altLang="en-US" sz="2000" dirty="0"/>
          </a:p>
          <a:p>
            <a:pPr eaLnBrk="1" fontAlgn="auto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sr-Latn-CS" altLang="en-US" sz="2000" dirty="0"/>
              <a:t>2. </a:t>
            </a:r>
            <a:r>
              <a:rPr lang="sr-Latn-CS" altLang="en-US" sz="2000" b="1" dirty="0"/>
              <a:t>„Obrnuti mobing’’</a:t>
            </a:r>
          </a:p>
          <a:p>
            <a:pPr>
              <a:lnSpc>
                <a:spcPct val="90000"/>
              </a:lnSpc>
              <a:defRPr/>
            </a:pPr>
            <a:r>
              <a:rPr lang="sr-Latn-CS" altLang="en-US" sz="2000" dirty="0"/>
              <a:t>moberi - zaposleni</a:t>
            </a:r>
          </a:p>
          <a:p>
            <a:pPr>
              <a:lnSpc>
                <a:spcPct val="90000"/>
              </a:lnSpc>
              <a:defRPr/>
            </a:pPr>
            <a:r>
              <a:rPr lang="sr-Latn-CS" altLang="en-US" sz="2000" dirty="0"/>
              <a:t>žrtva - poslodavac</a:t>
            </a:r>
            <a:endParaRPr lang="en-US" altLang="en-US" sz="2000" dirty="0"/>
          </a:p>
        </p:txBody>
      </p:sp>
      <p:sp>
        <p:nvSpPr>
          <p:cNvPr id="24582" name="Rectangle 6">
            <a:extLst>
              <a:ext uri="{FF2B5EF4-FFF2-40B4-BE49-F238E27FC236}">
                <a16:creationId xmlns:a16="http://schemas.microsoft.com/office/drawing/2014/main" xmlns="" id="{1651475C-90FC-49E1-B572-A2C5EA488C9B}"/>
              </a:ext>
            </a:extLst>
          </p:cNvPr>
          <p:cNvSpPr>
            <a:spLocks noGrp="1" noChangeArrowheads="1"/>
          </p:cNvSpPr>
          <p:nvPr>
            <p:ph sz="half" idx="4294967295"/>
          </p:nvPr>
        </p:nvSpPr>
        <p:spPr>
          <a:xfrm>
            <a:off x="5785181" y="494002"/>
            <a:ext cx="5640916" cy="578961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 eaLnBrk="1" fontAlgn="auto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sr-Latn-CS" altLang="en-US" sz="2400" u="sng" dirty="0"/>
              <a:t>HORIZONTALNI mobing:</a:t>
            </a:r>
          </a:p>
          <a:p>
            <a:pPr algn="ctr" eaLnBrk="1" fontAlgn="auto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sr-Latn-CS" altLang="en-US" sz="2400" b="1" u="sng" dirty="0"/>
          </a:p>
          <a:p>
            <a:pPr>
              <a:lnSpc>
                <a:spcPct val="90000"/>
              </a:lnSpc>
              <a:defRPr/>
            </a:pPr>
            <a:r>
              <a:rPr lang="sr-Latn-CS" altLang="en-US" sz="2000" dirty="0"/>
              <a:t>Odsustvo subordinacije između mobera i žrtve</a:t>
            </a:r>
          </a:p>
          <a:p>
            <a:pPr>
              <a:lnSpc>
                <a:spcPct val="90000"/>
              </a:lnSpc>
              <a:defRPr/>
            </a:pPr>
            <a:r>
              <a:rPr lang="sr-Latn-CS" altLang="en-US" sz="2000" dirty="0"/>
              <a:t>Mober(i) - jedan ili više zaposlenih  </a:t>
            </a:r>
          </a:p>
          <a:p>
            <a:pPr>
              <a:lnSpc>
                <a:spcPct val="90000"/>
              </a:lnSpc>
              <a:defRPr/>
            </a:pPr>
            <a:r>
              <a:rPr lang="sr-Latn-CS" altLang="en-US" sz="2000" dirty="0"/>
              <a:t>Žrtve: ambiciozni, kreativni i sposobni radnici</a:t>
            </a:r>
            <a:r>
              <a:rPr lang="en-US" altLang="en-US" sz="2000" dirty="0"/>
              <a:t> </a:t>
            </a:r>
            <a:endParaRPr lang="sr-Latn-CS" altLang="en-US" sz="2000" dirty="0"/>
          </a:p>
          <a:p>
            <a:pPr>
              <a:lnSpc>
                <a:spcPct val="90000"/>
              </a:lnSpc>
              <a:defRPr/>
            </a:pPr>
            <a:r>
              <a:rPr lang="sr-Latn-CS" altLang="en-US" sz="2000" dirty="0"/>
              <a:t>Uzrok: profesionalna konkurencija koja je praćena zavišću i ljubomorom od strane mobera</a:t>
            </a:r>
            <a:r>
              <a:rPr lang="en-US" altLang="en-US" sz="200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DB214E-62A7-4BFA-B08B-F1033651D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sr-Latn-RS" dirty="0"/>
              <a:t>Faze mobinga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115CC70-6714-4A13-B5E6-B6857B8A36A2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079500" y="2222500"/>
            <a:ext cx="10033000" cy="3638550"/>
          </a:xfrm>
          <a:prstGeom prst="rect">
            <a:avLst/>
          </a:prstGeom>
        </p:spPr>
        <p:txBody>
          <a:bodyPr/>
          <a:lstStyle/>
          <a:p>
            <a:pPr eaLnBrk="1" hangingPunct="1">
              <a:buFont typeface="+mj-lt"/>
              <a:buAutoNum type="arabicParenR"/>
              <a:defRPr/>
            </a:pPr>
            <a:r>
              <a:rPr lang="sr-Latn-RS" dirty="0"/>
              <a:t>Faza ključnog događaja</a:t>
            </a:r>
          </a:p>
          <a:p>
            <a:pPr eaLnBrk="1" hangingPunct="1">
              <a:buFont typeface="+mj-lt"/>
              <a:buAutoNum type="arabicParenR"/>
              <a:defRPr/>
            </a:pPr>
            <a:r>
              <a:rPr lang="sr-Latn-RS" dirty="0"/>
              <a:t>Faza ciljanog početka mobinga</a:t>
            </a:r>
          </a:p>
          <a:p>
            <a:pPr eaLnBrk="1" hangingPunct="1">
              <a:buFont typeface="+mj-lt"/>
              <a:buAutoNum type="arabicParenR"/>
              <a:defRPr/>
            </a:pPr>
            <a:r>
              <a:rPr lang="sr-Latn-RS" dirty="0"/>
              <a:t>Faza „Žrtveni jarac“</a:t>
            </a:r>
          </a:p>
          <a:p>
            <a:pPr eaLnBrk="1" hangingPunct="1">
              <a:buFont typeface="+mj-lt"/>
              <a:buAutoNum type="arabicParenR"/>
              <a:defRPr/>
            </a:pPr>
            <a:r>
              <a:rPr lang="sr-Latn-RS" dirty="0"/>
              <a:t>Faza borbe za opstanak</a:t>
            </a:r>
          </a:p>
          <a:p>
            <a:pPr eaLnBrk="1" hangingPunct="1">
              <a:buFont typeface="+mj-lt"/>
              <a:buAutoNum type="arabicParenR"/>
              <a:defRPr/>
            </a:pPr>
            <a:r>
              <a:rPr lang="sr-Latn-RS" dirty="0"/>
              <a:t>Faza razvijenog mobinga</a:t>
            </a:r>
          </a:p>
          <a:p>
            <a:pPr eaLnBrk="1" hangingPunct="1">
              <a:buFont typeface="+mj-lt"/>
              <a:buAutoNum type="arabicParenR"/>
              <a:defRPr/>
            </a:pPr>
            <a:r>
              <a:rPr lang="sr-Latn-RS" dirty="0"/>
              <a:t>Faza isključenja iz radne sredine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4">
            <a:extLst>
              <a:ext uri="{FF2B5EF4-FFF2-40B4-BE49-F238E27FC236}">
                <a16:creationId xmlns:a16="http://schemas.microsoft.com/office/drawing/2014/main" xmlns="" id="{00B70A9D-8E6A-4419-A10E-95C5D15E9A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396882" cy="115814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sr-Latn-CS" altLang="en-US" dirty="0">
                <a:ea typeface="+mj-ea"/>
              </a:rPr>
              <a:t>POSLEDICE mobinga</a:t>
            </a:r>
            <a:endParaRPr lang="en-US" altLang="en-US" dirty="0">
              <a:ea typeface="+mj-ea"/>
            </a:endParaRPr>
          </a:p>
        </p:txBody>
      </p:sp>
      <p:sp>
        <p:nvSpPr>
          <p:cNvPr id="29701" name="Rectangle 5">
            <a:extLst>
              <a:ext uri="{FF2B5EF4-FFF2-40B4-BE49-F238E27FC236}">
                <a16:creationId xmlns:a16="http://schemas.microsoft.com/office/drawing/2014/main" xmlns="" id="{730B03AF-FC60-4ACA-A519-28BD2043148E}"/>
              </a:ext>
            </a:extLst>
          </p:cNvPr>
          <p:cNvSpPr>
            <a:spLocks noGrp="1" noChangeArrowheads="1"/>
          </p:cNvSpPr>
          <p:nvPr>
            <p:ph sz="half" idx="4294967295"/>
          </p:nvPr>
        </p:nvSpPr>
        <p:spPr>
          <a:xfrm>
            <a:off x="188685" y="1314450"/>
            <a:ext cx="5921829" cy="6944178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fontAlgn="auto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sr-Latn-CS" altLang="en-US" sz="2000" b="1" dirty="0"/>
              <a:t>Po zaposlenog:</a:t>
            </a:r>
          </a:p>
          <a:p>
            <a:pPr>
              <a:defRPr/>
            </a:pPr>
            <a:r>
              <a:rPr lang="sr-Latn-CS" altLang="en-US" sz="2000" u="sng" dirty="0"/>
              <a:t>Uticaj na zdravlje</a:t>
            </a:r>
            <a:r>
              <a:rPr lang="sr-Latn-CS" altLang="en-US" sz="2000" dirty="0"/>
              <a:t> </a:t>
            </a:r>
            <a:r>
              <a:rPr lang="sr-Latn-CS" altLang="en-US" sz="1700" dirty="0"/>
              <a:t>(produženi stres – ubrzan rad srca, povišen krvni pritisak, glavobolja, depresija, smanjen ili povećan apetit, fizička napetost i sl; bolesti srca i krvotoka; poremećaji metabolizma; maligne bolesti; seksualne disfunkcije i ginekološka oboljenja...)</a:t>
            </a:r>
          </a:p>
          <a:p>
            <a:pPr>
              <a:defRPr/>
            </a:pPr>
            <a:r>
              <a:rPr lang="sr-Latn-CS" altLang="en-US" sz="2000" u="sng" dirty="0"/>
              <a:t>Uticaj na psihičko stanje</a:t>
            </a:r>
            <a:r>
              <a:rPr lang="sr-Latn-CS" altLang="en-US" sz="2000" dirty="0"/>
              <a:t>: </a:t>
            </a:r>
            <a:r>
              <a:rPr lang="sr-Latn-CS" altLang="en-US" sz="1700" dirty="0"/>
              <a:t>osećaj frustriranosti, nesposobnost koncentracije, bespomoćnost, gubitak samopoštovanja...</a:t>
            </a:r>
          </a:p>
          <a:p>
            <a:pPr>
              <a:defRPr/>
            </a:pPr>
            <a:r>
              <a:rPr lang="sr-Latn-CS" altLang="en-US" sz="2000" dirty="0"/>
              <a:t>Uticaj na materijalni položaj i porodične odnose</a:t>
            </a:r>
          </a:p>
          <a:p>
            <a:pPr>
              <a:lnSpc>
                <a:spcPct val="80000"/>
              </a:lnSpc>
              <a:defRPr/>
            </a:pPr>
            <a:r>
              <a:rPr lang="sr-Latn-CS" altLang="en-US" sz="2000" dirty="0"/>
              <a:t>Uticaj na društveni položaj</a:t>
            </a:r>
          </a:p>
          <a:p>
            <a:pPr eaLnBrk="1" fontAlgn="auto" hangingPunct="1">
              <a:lnSpc>
                <a:spcPct val="80000"/>
              </a:lnSpc>
              <a:buFont typeface="Wingdings 2" charset="2"/>
              <a:buChar char=""/>
              <a:defRPr/>
            </a:pPr>
            <a:endParaRPr lang="sr-Latn-CS" altLang="en-US" sz="2000" dirty="0"/>
          </a:p>
          <a:p>
            <a:pPr eaLnBrk="1" fontAlgn="auto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endParaRPr lang="en-US" altLang="en-US" sz="2000" dirty="0"/>
          </a:p>
        </p:txBody>
      </p:sp>
      <p:sp>
        <p:nvSpPr>
          <p:cNvPr id="29702" name="Rectangle 6">
            <a:extLst>
              <a:ext uri="{FF2B5EF4-FFF2-40B4-BE49-F238E27FC236}">
                <a16:creationId xmlns:a16="http://schemas.microsoft.com/office/drawing/2014/main" xmlns="" id="{DF798E76-25A0-46C7-9DAE-F397F270C940}"/>
              </a:ext>
            </a:extLst>
          </p:cNvPr>
          <p:cNvSpPr>
            <a:spLocks noGrp="1" noChangeArrowheads="1"/>
          </p:cNvSpPr>
          <p:nvPr>
            <p:ph sz="half" idx="4294967295"/>
          </p:nvPr>
        </p:nvSpPr>
        <p:spPr>
          <a:xfrm>
            <a:off x="6183086" y="-319315"/>
            <a:ext cx="6008914" cy="7808685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fontAlgn="auto" hangingPunct="1">
              <a:lnSpc>
                <a:spcPct val="80000"/>
              </a:lnSpc>
              <a:buFont typeface="Wingdings 2" charset="2"/>
              <a:buChar char=""/>
              <a:defRPr/>
            </a:pPr>
            <a:endParaRPr lang="sr-Latn-CS" altLang="en-US" sz="1600" dirty="0"/>
          </a:p>
          <a:p>
            <a:pPr eaLnBrk="1" fontAlgn="auto" hangingPunct="1">
              <a:lnSpc>
                <a:spcPct val="80000"/>
              </a:lnSpc>
              <a:buFont typeface="Wingdings 2" charset="2"/>
              <a:buChar char=""/>
              <a:defRPr/>
            </a:pPr>
            <a:endParaRPr lang="sr-Latn-CS" altLang="en-US" sz="1600" dirty="0"/>
          </a:p>
          <a:p>
            <a:pPr eaLnBrk="1" fontAlgn="auto" hangingPunct="1">
              <a:lnSpc>
                <a:spcPct val="80000"/>
              </a:lnSpc>
              <a:buFont typeface="Wingdings 2" charset="2"/>
              <a:buChar char=""/>
              <a:defRPr/>
            </a:pPr>
            <a:endParaRPr lang="sr-Latn-CS" altLang="en-US" sz="1600" dirty="0"/>
          </a:p>
          <a:p>
            <a:pPr eaLnBrk="1" fontAlgn="auto" hangingPunct="1">
              <a:lnSpc>
                <a:spcPct val="80000"/>
              </a:lnSpc>
              <a:buFont typeface="Wingdings 2" charset="2"/>
              <a:buChar char=""/>
              <a:defRPr/>
            </a:pPr>
            <a:endParaRPr lang="sr-Latn-CS" altLang="en-US" sz="1600" dirty="0"/>
          </a:p>
          <a:p>
            <a:pPr eaLnBrk="1" fontAlgn="auto" hangingPunct="1">
              <a:lnSpc>
                <a:spcPct val="80000"/>
              </a:lnSpc>
              <a:buFont typeface="Wingdings 2" charset="2"/>
              <a:buChar char=""/>
              <a:defRPr/>
            </a:pPr>
            <a:endParaRPr lang="sr-Latn-CS" altLang="en-US" sz="1600" dirty="0"/>
          </a:p>
          <a:p>
            <a:pPr eaLnBrk="1" fontAlgn="auto" hangingPunct="1">
              <a:lnSpc>
                <a:spcPct val="80000"/>
              </a:lnSpc>
              <a:buFont typeface="Wingdings 2" charset="2"/>
              <a:buChar char=""/>
              <a:defRPr/>
            </a:pPr>
            <a:endParaRPr lang="sr-Latn-CS" altLang="en-US" sz="1600" dirty="0"/>
          </a:p>
          <a:p>
            <a:pPr eaLnBrk="1" fontAlgn="auto" hangingPunct="1">
              <a:lnSpc>
                <a:spcPct val="80000"/>
              </a:lnSpc>
              <a:buFont typeface="Wingdings 2" charset="2"/>
              <a:buChar char=""/>
              <a:defRPr/>
            </a:pPr>
            <a:endParaRPr lang="sr-Latn-CS" altLang="en-US" sz="1600" dirty="0"/>
          </a:p>
          <a:p>
            <a:pPr eaLnBrk="1" fontAlgn="auto" hangingPunct="1">
              <a:lnSpc>
                <a:spcPct val="80000"/>
              </a:lnSpc>
              <a:buFont typeface="Wingdings 2" charset="2"/>
              <a:buChar char=""/>
              <a:defRPr/>
            </a:pPr>
            <a:endParaRPr lang="sr-Latn-CS" altLang="en-US" sz="1600" dirty="0"/>
          </a:p>
          <a:p>
            <a:pPr eaLnBrk="1" fontAlgn="auto" hangingPunct="1">
              <a:lnSpc>
                <a:spcPct val="80000"/>
              </a:lnSpc>
              <a:buFont typeface="Wingdings 2" charset="2"/>
              <a:buChar char=""/>
              <a:defRPr/>
            </a:pPr>
            <a:endParaRPr lang="sr-Latn-CS" altLang="en-US" sz="1600" dirty="0"/>
          </a:p>
          <a:p>
            <a:pPr eaLnBrk="1" fontAlgn="auto" hangingPunct="1">
              <a:lnSpc>
                <a:spcPct val="80000"/>
              </a:lnSpc>
              <a:buFont typeface="Wingdings 2" charset="2"/>
              <a:buChar char=""/>
              <a:defRPr/>
            </a:pPr>
            <a:endParaRPr lang="sr-Latn-CS" altLang="en-US" sz="1600" dirty="0"/>
          </a:p>
          <a:p>
            <a:pPr eaLnBrk="1" fontAlgn="auto" hangingPunct="1">
              <a:lnSpc>
                <a:spcPct val="80000"/>
              </a:lnSpc>
              <a:buFont typeface="Wingdings 2" charset="2"/>
              <a:buChar char=""/>
              <a:defRPr/>
            </a:pPr>
            <a:endParaRPr lang="sr-Latn-CS" altLang="en-US" sz="1600" dirty="0"/>
          </a:p>
          <a:p>
            <a:pPr eaLnBrk="1" fontAlgn="auto" hangingPunct="1">
              <a:lnSpc>
                <a:spcPct val="80000"/>
              </a:lnSpc>
              <a:buFont typeface="Wingdings 2" charset="2"/>
              <a:buChar char=""/>
              <a:defRPr/>
            </a:pPr>
            <a:endParaRPr lang="sr-Latn-CS" altLang="en-US" sz="1600" dirty="0"/>
          </a:p>
          <a:p>
            <a:pPr eaLnBrk="1" fontAlgn="auto" hangingPunct="1">
              <a:lnSpc>
                <a:spcPct val="80000"/>
              </a:lnSpc>
              <a:buFont typeface="Wingdings 2" charset="2"/>
              <a:buChar char=""/>
              <a:defRPr/>
            </a:pPr>
            <a:endParaRPr lang="sr-Latn-CS" altLang="en-US" sz="1600" dirty="0"/>
          </a:p>
          <a:p>
            <a:pPr eaLnBrk="1" fontAlgn="auto" hangingPunct="1">
              <a:lnSpc>
                <a:spcPct val="120000"/>
              </a:lnSpc>
              <a:defRPr/>
            </a:pPr>
            <a:r>
              <a:rPr lang="sr-Latn-CS" altLang="en-US" sz="2000" b="1" dirty="0"/>
              <a:t>Po poslodavca</a:t>
            </a:r>
            <a:r>
              <a:rPr lang="sr-Latn-CS" altLang="en-US" sz="1600" dirty="0"/>
              <a:t>: poremećeni međuljudski odnosi; </a:t>
            </a:r>
            <a:r>
              <a:rPr lang="sr-Latn-CS" altLang="en-US" sz="1600" i="1" dirty="0"/>
              <a:t>burn-out </a:t>
            </a:r>
            <a:r>
              <a:rPr lang="sr-Latn-CS" altLang="en-US" sz="1600" dirty="0"/>
              <a:t>sindrom – pad produktivnosti rada</a:t>
            </a:r>
          </a:p>
          <a:p>
            <a:pPr eaLnBrk="1" fontAlgn="auto" hangingPunct="1">
              <a:lnSpc>
                <a:spcPct val="120000"/>
              </a:lnSpc>
              <a:defRPr/>
            </a:pPr>
            <a:r>
              <a:rPr lang="sr-Latn-CS" altLang="en-US" b="1" dirty="0"/>
              <a:t>Po društvo</a:t>
            </a:r>
            <a:r>
              <a:rPr lang="sr-Latn-CS" altLang="en-US" sz="1600" dirty="0"/>
              <a:t>: </a:t>
            </a:r>
            <a:r>
              <a:rPr lang="en-US" altLang="en-US" sz="1600" dirty="0" smtClean="0"/>
              <a:t> </a:t>
            </a:r>
            <a:r>
              <a:rPr lang="sr-Latn-CS" altLang="en-US" sz="1600" dirty="0" smtClean="0"/>
              <a:t>pad </a:t>
            </a:r>
            <a:r>
              <a:rPr lang="sr-Latn-CS" altLang="en-US" sz="1600" dirty="0"/>
              <a:t>sistema vrednosti</a:t>
            </a:r>
          </a:p>
          <a:p>
            <a:pPr eaLnBrk="1" fontAlgn="auto" hangingPunct="1">
              <a:lnSpc>
                <a:spcPct val="120000"/>
              </a:lnSpc>
              <a:defRPr/>
            </a:pPr>
            <a:r>
              <a:rPr lang="sr-Latn-CS" altLang="en-US" b="1" dirty="0"/>
              <a:t>Po nacionalnu ekonomiju</a:t>
            </a:r>
            <a:r>
              <a:rPr lang="sr-Latn-CS" altLang="en-US" sz="1600" dirty="0"/>
              <a:t>: dodatna izdvajanja iz fondova, povećanje stope nezaposlenosti, rast broja korisnika prava po osnovu invalidnosti</a:t>
            </a:r>
          </a:p>
          <a:p>
            <a:pPr marL="0" indent="0" eaLnBrk="1" fontAlgn="auto" hangingPunct="1">
              <a:lnSpc>
                <a:spcPct val="80000"/>
              </a:lnSpc>
              <a:buNone/>
              <a:defRPr/>
            </a:pPr>
            <a:endParaRPr lang="en-US" altLang="en-US" sz="1600" dirty="0"/>
          </a:p>
        </p:txBody>
      </p:sp>
      <p:pic>
        <p:nvPicPr>
          <p:cNvPr id="29703" name="Picture 7" descr="mobbing3">
            <a:extLst>
              <a:ext uri="{FF2B5EF4-FFF2-40B4-BE49-F238E27FC236}">
                <a16:creationId xmlns:a16="http://schemas.microsoft.com/office/drawing/2014/main" xmlns="" id="{3DA2BA49-8144-4BFE-A89B-E6DF40F2C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426" y="243494"/>
            <a:ext cx="4019551" cy="31686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547256" y="200891"/>
            <a:ext cx="10396882" cy="1151965"/>
          </a:xfrm>
        </p:spPr>
        <p:txBody>
          <a:bodyPr/>
          <a:lstStyle/>
          <a:p>
            <a:r>
              <a:rPr lang="sr-Latn-RS" dirty="0" smtClean="0">
                <a:ln>
                  <a:noFill/>
                </a:ln>
              </a:rPr>
              <a:t>Socijalne dileme</a:t>
            </a:r>
            <a:endParaRPr lang="en-US" dirty="0" smtClean="0">
              <a:ln>
                <a:noFill/>
              </a:ln>
            </a:endParaRPr>
          </a:p>
        </p:txBody>
      </p:sp>
      <p:sp>
        <p:nvSpPr>
          <p:cNvPr id="58371" name="Rectangle 2"/>
          <p:cNvSpPr>
            <a:spLocks noChangeArrowheads="1"/>
          </p:cNvSpPr>
          <p:nvPr/>
        </p:nvSpPr>
        <p:spPr bwMode="auto">
          <a:xfrm>
            <a:off x="277091" y="1489363"/>
            <a:ext cx="11291454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buFont typeface="Arial" charset="0"/>
              <a:buNone/>
            </a:pPr>
            <a:r>
              <a:rPr lang="sr-Latn-RS" sz="2400" u="sng" dirty="0">
                <a:solidFill>
                  <a:schemeClr val="accent1"/>
                </a:solidFill>
                <a:hlinkClick r:id="rId2"/>
              </a:rPr>
              <a:t>Konflikt u kome najkorisniji postupak za pojedinca, ako ga odabere većina ljudi, ima štetne posledice za sve</a:t>
            </a:r>
            <a:r>
              <a:rPr lang="sr-Latn-RS" sz="2400" u="sng" dirty="0" smtClean="0">
                <a:solidFill>
                  <a:schemeClr val="accent1"/>
                </a:solidFill>
                <a:hlinkClick r:id="rId2"/>
              </a:rPr>
              <a:t>!</a:t>
            </a:r>
          </a:p>
          <a:p>
            <a:pPr algn="ctr">
              <a:buFont typeface="Arial" charset="0"/>
              <a:buNone/>
            </a:pPr>
            <a:endParaRPr lang="sr-Latn-RS" sz="2400" u="sng" dirty="0">
              <a:solidFill>
                <a:schemeClr val="accent1"/>
              </a:solidFill>
              <a:hlinkClick r:id="rId2"/>
            </a:endParaRPr>
          </a:p>
          <a:p>
            <a:pPr algn="ctr">
              <a:buFont typeface="Arial" charset="0"/>
              <a:buNone/>
            </a:pPr>
            <a:endParaRPr lang="sr-Latn-RS" sz="2400" dirty="0">
              <a:hlinkClick r:id="rId2"/>
            </a:endParaRPr>
          </a:p>
          <a:p>
            <a:pPr algn="ctr">
              <a:buFont typeface="Arial" charset="0"/>
              <a:buNone/>
            </a:pPr>
            <a:endParaRPr lang="sr-Latn-RS" sz="2400" dirty="0">
              <a:hlinkClick r:id="rId2"/>
            </a:endParaRPr>
          </a:p>
          <a:p>
            <a:pPr algn="ctr">
              <a:buFont typeface="Arial" charset="0"/>
              <a:buNone/>
            </a:pPr>
            <a:endParaRPr lang="sr-Latn-RS" sz="2400" dirty="0">
              <a:hlinkClick r:id="rId2"/>
            </a:endParaRPr>
          </a:p>
          <a:p>
            <a:pPr algn="ctr">
              <a:buFont typeface="Arial" charset="0"/>
              <a:buNone/>
            </a:pPr>
            <a:endParaRPr lang="sr-Latn-RS" sz="2400" dirty="0">
              <a:hlinkClick r:id="rId2"/>
            </a:endParaRPr>
          </a:p>
          <a:p>
            <a:pPr>
              <a:buFont typeface="Arial" charset="0"/>
              <a:buNone/>
            </a:pPr>
            <a:endParaRPr lang="sr-Latn-RS" sz="2400" dirty="0">
              <a:hlinkClick r:id="rId2"/>
            </a:endParaRPr>
          </a:p>
          <a:p>
            <a:pPr>
              <a:buFont typeface="Arial" charset="0"/>
              <a:buNone/>
            </a:pPr>
            <a:endParaRPr lang="sr-Latn-RS" sz="2400" dirty="0">
              <a:hlinkClick r:id="rId2"/>
            </a:endParaRPr>
          </a:p>
          <a:p>
            <a:pPr>
              <a:buFont typeface="Arial" charset="0"/>
              <a:buNone/>
            </a:pPr>
            <a:endParaRPr lang="sr-Latn-RS" sz="2400" dirty="0">
              <a:hlinkClick r:id="rId2"/>
            </a:endParaRPr>
          </a:p>
          <a:p>
            <a:pPr>
              <a:buFont typeface="Arial" charset="0"/>
              <a:buNone/>
            </a:pPr>
            <a:r>
              <a:rPr lang="en-US" sz="2400" dirty="0">
                <a:hlinkClick r:id="rId2"/>
              </a:rPr>
              <a:t>https://www.youtube.com/watch?v=K4GAQtGtd_0</a:t>
            </a:r>
            <a:r>
              <a:rPr lang="sr-Latn-RS" sz="2400" dirty="0"/>
              <a:t> 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90" b="36205"/>
          <a:stretch/>
        </p:blipFill>
        <p:spPr>
          <a:xfrm>
            <a:off x="988848" y="2410691"/>
            <a:ext cx="10076573" cy="26323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4">
            <a:extLst>
              <a:ext uri="{FF2B5EF4-FFF2-40B4-BE49-F238E27FC236}">
                <a16:creationId xmlns:a16="http://schemas.microsoft.com/office/drawing/2014/main" xmlns="" id="{C4005C26-7AED-46A6-B995-F112E4A595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1287" y="337457"/>
            <a:ext cx="10396882" cy="115814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sr-Latn-CS" altLang="en-US" dirty="0">
                <a:ea typeface="+mj-ea"/>
              </a:rPr>
              <a:t>Mehanizmi zaštite</a:t>
            </a:r>
            <a:endParaRPr lang="en-US" altLang="en-US" dirty="0">
              <a:ea typeface="+mj-ea"/>
            </a:endParaRPr>
          </a:p>
        </p:txBody>
      </p:sp>
      <p:sp>
        <p:nvSpPr>
          <p:cNvPr id="33797" name="Rectangle 5">
            <a:extLst>
              <a:ext uri="{FF2B5EF4-FFF2-40B4-BE49-F238E27FC236}">
                <a16:creationId xmlns:a16="http://schemas.microsoft.com/office/drawing/2014/main" xmlns="" id="{7BA0C5FC-4F79-46D1-8463-36D502638E9E}"/>
              </a:ext>
            </a:extLst>
          </p:cNvPr>
          <p:cNvSpPr>
            <a:spLocks noGrp="1" noChangeArrowheads="1"/>
          </p:cNvSpPr>
          <p:nvPr>
            <p:ph sz="half" idx="4294967295"/>
          </p:nvPr>
        </p:nvSpPr>
        <p:spPr>
          <a:xfrm>
            <a:off x="876300" y="1758043"/>
            <a:ext cx="4895851" cy="363855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sr-Latn-CS" altLang="en-US" sz="2400" dirty="0"/>
              <a:t>Normiranje obaveza za  poslodavace:</a:t>
            </a:r>
          </a:p>
          <a:p>
            <a:pPr eaLnBrk="1" fontAlgn="auto" hangingPunct="1">
              <a:buFontTx/>
              <a:buChar char="-"/>
              <a:defRPr/>
            </a:pPr>
            <a:r>
              <a:rPr lang="sr-Latn-CS" altLang="en-US" sz="2400" dirty="0"/>
              <a:t>sprovođenje „analize rizika</a:t>
            </a:r>
            <a:r>
              <a:rPr lang="en-US" altLang="en-US" sz="2400" dirty="0"/>
              <a:t>”</a:t>
            </a:r>
            <a:r>
              <a:rPr lang="sr-Latn-CS" altLang="en-US" sz="2400" dirty="0"/>
              <a:t> od mobinga na radu</a:t>
            </a:r>
          </a:p>
          <a:p>
            <a:pPr eaLnBrk="1" fontAlgn="auto" hangingPunct="1">
              <a:buFontTx/>
              <a:buChar char="-"/>
              <a:defRPr/>
            </a:pPr>
            <a:r>
              <a:rPr lang="sr-Latn-CS" altLang="en-US" sz="2400" dirty="0"/>
              <a:t>donošenje plana prevencije mobinga</a:t>
            </a:r>
          </a:p>
          <a:p>
            <a:pPr eaLnBrk="1" fontAlgn="auto" hangingPunct="1">
              <a:buFontTx/>
              <a:buChar char="-"/>
              <a:defRPr/>
            </a:pPr>
            <a:r>
              <a:rPr lang="sr-Latn-CS" altLang="en-US" sz="2400" dirty="0"/>
              <a:t>sprovođenje internog disciplinskog postupka protiv mobera</a:t>
            </a:r>
          </a:p>
          <a:p>
            <a:pPr eaLnBrk="1" fontAlgn="auto" hangingPunct="1">
              <a:buFontTx/>
              <a:buChar char="-"/>
              <a:defRPr/>
            </a:pPr>
            <a:r>
              <a:rPr lang="sr-Latn-CS" altLang="en-US" sz="2400" dirty="0"/>
              <a:t>određivanje poverenika za zaštitu od mobinga</a:t>
            </a:r>
          </a:p>
          <a:p>
            <a:pPr eaLnBrk="1" fontAlgn="auto" hangingPunct="1">
              <a:buFont typeface="Wingdings 2" charset="2"/>
              <a:buChar char=""/>
              <a:defRPr/>
            </a:pPr>
            <a:endParaRPr lang="en-US" altLang="en-US" sz="2400" dirty="0"/>
          </a:p>
        </p:txBody>
      </p:sp>
      <p:sp>
        <p:nvSpPr>
          <p:cNvPr id="33798" name="Rectangle 6">
            <a:extLst>
              <a:ext uri="{FF2B5EF4-FFF2-40B4-BE49-F238E27FC236}">
                <a16:creationId xmlns:a16="http://schemas.microsoft.com/office/drawing/2014/main" xmlns="" id="{2C597134-DE87-4F5E-BC48-6A95BC7EEB0B}"/>
              </a:ext>
            </a:extLst>
          </p:cNvPr>
          <p:cNvSpPr>
            <a:spLocks noGrp="1" noChangeArrowheads="1"/>
          </p:cNvSpPr>
          <p:nvPr>
            <p:ph sz="half" idx="4294967295"/>
          </p:nvPr>
        </p:nvSpPr>
        <p:spPr>
          <a:xfrm>
            <a:off x="6216652" y="1656443"/>
            <a:ext cx="4895849" cy="363855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eaLnBrk="1" fontAlgn="auto" hangingPunct="1">
              <a:buFont typeface="Wingdings 2" charset="2"/>
              <a:buChar char=""/>
              <a:defRPr/>
            </a:pPr>
            <a:endParaRPr lang="sr-Latn-CS" altLang="en-US" sz="2400" dirty="0"/>
          </a:p>
          <a:p>
            <a:pPr eaLnBrk="1" fontAlgn="auto" hangingPunct="1">
              <a:defRPr/>
            </a:pPr>
            <a:r>
              <a:rPr lang="sr-Latn-CS" altLang="en-US" sz="2400" dirty="0"/>
              <a:t>Postupak medijacije</a:t>
            </a:r>
          </a:p>
          <a:p>
            <a:pPr eaLnBrk="1" fontAlgn="auto" hangingPunct="1">
              <a:defRPr/>
            </a:pPr>
            <a:r>
              <a:rPr lang="sr-Latn-CS" altLang="en-US" sz="2400" dirty="0"/>
              <a:t>„duvači u pištaljke</a:t>
            </a:r>
            <a:r>
              <a:rPr lang="en-US" altLang="en-US" sz="2400" dirty="0"/>
              <a:t>”</a:t>
            </a:r>
            <a:endParaRPr lang="sr-Latn-CS" altLang="en-US" sz="2400" dirty="0"/>
          </a:p>
          <a:p>
            <a:pPr eaLnBrk="1" fontAlgn="auto" hangingPunct="1">
              <a:defRPr/>
            </a:pPr>
            <a:r>
              <a:rPr lang="sr-Latn-CS" altLang="en-US" sz="2400" dirty="0"/>
              <a:t>Zaštita od strane upravne inspekcije</a:t>
            </a:r>
          </a:p>
          <a:p>
            <a:pPr eaLnBrk="1" fontAlgn="auto" hangingPunct="1">
              <a:defRPr/>
            </a:pPr>
            <a:r>
              <a:rPr lang="sr-Latn-CS" altLang="en-US" sz="2400" dirty="0"/>
              <a:t>Zaštita pred sudom - teret dokazivanja na poslodavcu</a:t>
            </a:r>
            <a:endParaRPr lang="en-US" altLang="en-US" sz="24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4">
            <a:extLst>
              <a:ext uri="{FF2B5EF4-FFF2-40B4-BE49-F238E27FC236}">
                <a16:creationId xmlns:a16="http://schemas.microsoft.com/office/drawing/2014/main" xmlns="" id="{EC39D142-F838-419C-92C0-19DD7E0811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1" y="250371"/>
            <a:ext cx="10396882" cy="115814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sr-Latn-CS" altLang="en-US" dirty="0">
                <a:ea typeface="+mj-ea"/>
              </a:rPr>
              <a:t>PREVENCIJA mobinga</a:t>
            </a:r>
            <a:endParaRPr lang="en-US" altLang="en-US" dirty="0">
              <a:ea typeface="+mj-ea"/>
            </a:endParaRPr>
          </a:p>
        </p:txBody>
      </p:sp>
      <p:sp>
        <p:nvSpPr>
          <p:cNvPr id="35845" name="Rectangle 5">
            <a:extLst>
              <a:ext uri="{FF2B5EF4-FFF2-40B4-BE49-F238E27FC236}">
                <a16:creationId xmlns:a16="http://schemas.microsoft.com/office/drawing/2014/main" xmlns="" id="{EA67CFCB-C88D-4381-8382-A706C858243A}"/>
              </a:ext>
            </a:extLst>
          </p:cNvPr>
          <p:cNvSpPr>
            <a:spLocks noGrp="1" noChangeArrowheads="1"/>
          </p:cNvSpPr>
          <p:nvPr>
            <p:ph sz="half" idx="4294967295"/>
          </p:nvPr>
        </p:nvSpPr>
        <p:spPr>
          <a:xfrm>
            <a:off x="861785" y="1540328"/>
            <a:ext cx="4895851" cy="4446588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fontAlgn="auto" hangingPunct="1">
              <a:lnSpc>
                <a:spcPct val="80000"/>
              </a:lnSpc>
              <a:defRPr/>
            </a:pPr>
            <a:r>
              <a:rPr lang="sr-Latn-CS" altLang="en-US" sz="2400" dirty="0"/>
              <a:t>Normativno regulisanje u okviru posebnih zakona </a:t>
            </a:r>
          </a:p>
          <a:p>
            <a:pPr eaLnBrk="1" fontAlgn="auto" hangingPunct="1">
              <a:lnSpc>
                <a:spcPct val="80000"/>
              </a:lnSpc>
              <a:defRPr/>
            </a:pPr>
            <a:r>
              <a:rPr lang="sr-Latn-CS" altLang="en-US" sz="2400" dirty="0"/>
              <a:t>Normativno regulisanje u okviru kolektivnih ugovora</a:t>
            </a:r>
          </a:p>
          <a:p>
            <a:pPr eaLnBrk="1" fontAlgn="auto" hangingPunct="1">
              <a:lnSpc>
                <a:spcPct val="80000"/>
              </a:lnSpc>
              <a:defRPr/>
            </a:pPr>
            <a:r>
              <a:rPr lang="sr-Latn-CS" altLang="en-US" sz="2400" dirty="0"/>
              <a:t>Programi za borbu protiv mobinga</a:t>
            </a:r>
          </a:p>
          <a:p>
            <a:pPr eaLnBrk="1" fontAlgn="auto" hangingPunct="1">
              <a:lnSpc>
                <a:spcPct val="80000"/>
              </a:lnSpc>
              <a:defRPr/>
            </a:pPr>
            <a:r>
              <a:rPr lang="sr-Latn-CS" altLang="en-US" sz="2400" dirty="0"/>
              <a:t>Kodeksi ponašanja kod poslodavca</a:t>
            </a:r>
          </a:p>
          <a:p>
            <a:pPr eaLnBrk="1" fontAlgn="auto" hangingPunct="1">
              <a:lnSpc>
                <a:spcPct val="80000"/>
              </a:lnSpc>
              <a:defRPr/>
            </a:pPr>
            <a:r>
              <a:rPr lang="sr-Latn-CS" altLang="en-US" sz="2400" dirty="0"/>
              <a:t>Saradnja poslodavaca i predstavnika zaposlenih (informisanje, konsultovanje)</a:t>
            </a:r>
          </a:p>
          <a:p>
            <a:pPr eaLnBrk="1" fontAlgn="auto" hangingPunct="1">
              <a:lnSpc>
                <a:spcPct val="80000"/>
              </a:lnSpc>
              <a:buFont typeface="Wingdings 2" charset="2"/>
              <a:buChar char=""/>
              <a:defRPr/>
            </a:pPr>
            <a:endParaRPr lang="en-US" altLang="en-US" sz="2400" dirty="0"/>
          </a:p>
        </p:txBody>
      </p:sp>
      <p:sp>
        <p:nvSpPr>
          <p:cNvPr id="35846" name="Rectangle 6">
            <a:extLst>
              <a:ext uri="{FF2B5EF4-FFF2-40B4-BE49-F238E27FC236}">
                <a16:creationId xmlns:a16="http://schemas.microsoft.com/office/drawing/2014/main" xmlns="" id="{E0FEF3F8-5D97-464D-8DC5-132859C0EB6C}"/>
              </a:ext>
            </a:extLst>
          </p:cNvPr>
          <p:cNvSpPr>
            <a:spLocks noGrp="1" noChangeArrowheads="1"/>
          </p:cNvSpPr>
          <p:nvPr>
            <p:ph sz="half" idx="4294967295"/>
          </p:nvPr>
        </p:nvSpPr>
        <p:spPr>
          <a:xfrm>
            <a:off x="6308575" y="1643744"/>
            <a:ext cx="4893733" cy="4733925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fontAlgn="auto" hangingPunct="1">
              <a:lnSpc>
                <a:spcPct val="80000"/>
              </a:lnSpc>
              <a:defRPr/>
            </a:pPr>
            <a:r>
              <a:rPr lang="sr-Latn-CS" altLang="en-US" sz="2400" dirty="0"/>
              <a:t>Edukovanje menadžmenta po pitanju mobinga </a:t>
            </a:r>
          </a:p>
          <a:p>
            <a:pPr eaLnBrk="1" fontAlgn="auto" hangingPunct="1">
              <a:lnSpc>
                <a:spcPct val="80000"/>
              </a:lnSpc>
              <a:defRPr/>
            </a:pPr>
            <a:r>
              <a:rPr lang="sr-Latn-CS" altLang="en-US" sz="2400" dirty="0"/>
              <a:t>Određivanje kvalifikovanog lica ili tela za prevenciju mobinga kod poslodavca</a:t>
            </a:r>
          </a:p>
          <a:p>
            <a:pPr eaLnBrk="1" fontAlgn="auto" hangingPunct="1">
              <a:lnSpc>
                <a:spcPct val="80000"/>
              </a:lnSpc>
              <a:defRPr/>
            </a:pPr>
            <a:r>
              <a:rPr lang="sr-Latn-CS" altLang="en-US" sz="2400" dirty="0"/>
              <a:t>Edukovanje sindikalnog članstva</a:t>
            </a:r>
          </a:p>
          <a:p>
            <a:pPr eaLnBrk="1" fontAlgn="auto" hangingPunct="1">
              <a:lnSpc>
                <a:spcPct val="80000"/>
              </a:lnSpc>
              <a:defRPr/>
            </a:pPr>
            <a:r>
              <a:rPr lang="sr-Latn-CS" altLang="en-US" sz="2400" dirty="0"/>
              <a:t>Razvijanje mreže podrške</a:t>
            </a:r>
          </a:p>
          <a:p>
            <a:pPr eaLnBrk="1" fontAlgn="auto" hangingPunct="1">
              <a:lnSpc>
                <a:spcPct val="80000"/>
              </a:lnSpc>
              <a:defRPr/>
            </a:pPr>
            <a:r>
              <a:rPr lang="sr-Latn-CS" altLang="en-US" sz="2400" dirty="0"/>
              <a:t>Uvođenje SOS telefona za prijavljivanje nezakonitosti u radu i korupcije...</a:t>
            </a:r>
          </a:p>
          <a:p>
            <a:pPr eaLnBrk="1" fontAlgn="auto" hangingPunct="1">
              <a:lnSpc>
                <a:spcPct val="80000"/>
              </a:lnSpc>
              <a:buFont typeface="Wingdings 2" charset="2"/>
              <a:buChar char=""/>
              <a:defRPr/>
            </a:pPr>
            <a:endParaRPr lang="sr-Latn-CS" altLang="en-US" sz="2400" dirty="0"/>
          </a:p>
          <a:p>
            <a:pPr eaLnBrk="1" fontAlgn="auto" hangingPunct="1">
              <a:lnSpc>
                <a:spcPct val="80000"/>
              </a:lnSpc>
              <a:buFont typeface="Wingdings 2" charset="2"/>
              <a:buChar char=""/>
              <a:defRPr/>
            </a:pPr>
            <a:endParaRPr lang="sr-Latn-CS" altLang="en-US" sz="2400" dirty="0"/>
          </a:p>
          <a:p>
            <a:pPr eaLnBrk="1" fontAlgn="auto" hangingPunct="1">
              <a:lnSpc>
                <a:spcPct val="80000"/>
              </a:lnSpc>
              <a:buFont typeface="Wingdings 2" charset="2"/>
              <a:buChar char=""/>
              <a:defRPr/>
            </a:pPr>
            <a:endParaRPr lang="en-US" alt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3"/>
          <p:cNvSpPr>
            <a:spLocks noGrp="1"/>
          </p:cNvSpPr>
          <p:nvPr>
            <p:ph type="title"/>
          </p:nvPr>
        </p:nvSpPr>
        <p:spPr>
          <a:xfrm>
            <a:off x="9240982" y="838199"/>
            <a:ext cx="2951017" cy="3858491"/>
          </a:xfrm>
        </p:spPr>
        <p:txBody>
          <a:bodyPr>
            <a:normAutofit/>
          </a:bodyPr>
          <a:lstStyle/>
          <a:p>
            <a:pPr algn="ctr"/>
            <a:r>
              <a:rPr lang="sr-Latn-RS" sz="3600" dirty="0" smtClean="0">
                <a:ln>
                  <a:noFill/>
                </a:ln>
              </a:rPr>
              <a:t>SUKOB I SARADNJA: </a:t>
            </a:r>
            <a:br>
              <a:rPr lang="sr-Latn-RS" sz="3600" dirty="0" smtClean="0">
                <a:ln>
                  <a:noFill/>
                </a:ln>
              </a:rPr>
            </a:br>
            <a:r>
              <a:rPr lang="sr-Latn-RS" sz="3600" dirty="0"/>
              <a:t/>
            </a:r>
            <a:br>
              <a:rPr lang="sr-Latn-RS" sz="3600" dirty="0"/>
            </a:br>
            <a:r>
              <a:rPr lang="sr-Latn-RS" sz="3600" dirty="0" smtClean="0">
                <a:ln>
                  <a:noFill/>
                </a:ln>
              </a:rPr>
              <a:t>Dilema zatvorenika</a:t>
            </a:r>
            <a:endParaRPr lang="en-US" sz="3600" dirty="0" smtClean="0">
              <a:ln>
                <a:noFill/>
              </a:ln>
            </a:endParaRPr>
          </a:p>
        </p:txBody>
      </p:sp>
      <p:pic>
        <p:nvPicPr>
          <p:cNvPr id="59395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6350"/>
            <a:ext cx="9245600" cy="6934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mtClean="0">
                <a:ln>
                  <a:noFill/>
                </a:ln>
              </a:rPr>
              <a:t>Strategija „milo za drago“</a:t>
            </a:r>
            <a:endParaRPr lang="en-US" smtClean="0">
              <a:ln>
                <a:noFill/>
              </a:ln>
            </a:endParaRPr>
          </a:p>
        </p:txBody>
      </p:sp>
      <p:sp>
        <p:nvSpPr>
          <p:cNvPr id="60419" name="Content Placeholder 2"/>
          <p:cNvSpPr>
            <a:spLocks noGrp="1"/>
          </p:cNvSpPr>
          <p:nvPr>
            <p:ph idx="4294967295"/>
          </p:nvPr>
        </p:nvSpPr>
        <p:spPr>
          <a:xfrm>
            <a:off x="695614" y="1950461"/>
            <a:ext cx="9065683" cy="3444875"/>
          </a:xfrm>
          <a:prstGeom prst="rect">
            <a:avLst/>
          </a:prstGeom>
        </p:spPr>
        <p:txBody>
          <a:bodyPr/>
          <a:lstStyle/>
          <a:p>
            <a:r>
              <a:rPr lang="sr-Latn-RS" dirty="0" smtClean="0"/>
              <a:t>Način povećanja saradnje kod koga se prvo ponašate saradnički, a zatim uvek reagujete na način na koji je vaš protivnik reagovao u prethodnom krugu (saradnički ili takmičarski).</a:t>
            </a:r>
            <a:endParaRPr lang="en-US" dirty="0" smtClean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3"/>
          <p:cNvSpPr>
            <a:spLocks noChangeArrowheads="1"/>
          </p:cNvSpPr>
          <p:nvPr/>
        </p:nvSpPr>
        <p:spPr bwMode="auto">
          <a:xfrm>
            <a:off x="1625600" y="1371600"/>
            <a:ext cx="8940800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vi-VN" sz="2400" b="1" dirty="0"/>
              <a:t>Favorizovanje sopstvene grupe</a:t>
            </a:r>
            <a:r>
              <a:rPr lang="vi-VN" sz="2400" dirty="0"/>
              <a:t> (pozitivni autostereotipi, pozitivniji stavovi, blagonaklonije ponašanje) </a:t>
            </a:r>
            <a:endParaRPr lang="sr-Latn-RS" sz="2400" dirty="0"/>
          </a:p>
          <a:p>
            <a:r>
              <a:rPr lang="vi-VN" sz="2400" b="1" dirty="0"/>
              <a:t>Pristrasnost prema sopstvenoj grupi</a:t>
            </a:r>
            <a:r>
              <a:rPr lang="vi-VN" sz="2400" dirty="0"/>
              <a:t> (negativni stavovi ili nepravično postupanje koje nema vidljivog opravdanja ili ne doprinosi direktno boljitku sopstvene grupe) </a:t>
            </a:r>
            <a:endParaRPr lang="sr-Latn-RS" sz="2400" dirty="0"/>
          </a:p>
          <a:p>
            <a:r>
              <a:rPr lang="vi-VN" sz="2400" b="1" dirty="0"/>
              <a:t>Međugrupna diferencijacija </a:t>
            </a:r>
            <a:r>
              <a:rPr lang="vi-VN" sz="2400" dirty="0"/>
              <a:t>(uzajamno grupno favorizovanje: nivo opažanja i stavova)</a:t>
            </a:r>
            <a:endParaRPr lang="sr-Latn-RS" sz="2400" dirty="0"/>
          </a:p>
          <a:p>
            <a:r>
              <a:rPr lang="vi-VN" sz="2400" b="1" dirty="0"/>
              <a:t>Međugrupna diskriminacija </a:t>
            </a:r>
            <a:r>
              <a:rPr lang="vi-VN" sz="2400" dirty="0"/>
              <a:t>(uzajamno grupno defavorizovanje: nivo ponašanja) </a:t>
            </a:r>
            <a:endParaRPr lang="en-US" sz="2400" dirty="0"/>
          </a:p>
        </p:txBody>
      </p:sp>
      <p:sp>
        <p:nvSpPr>
          <p:cNvPr id="3" name="Title 4"/>
          <p:cNvSpPr txBox="1">
            <a:spLocks/>
          </p:cNvSpPr>
          <p:nvPr/>
        </p:nvSpPr>
        <p:spPr>
          <a:xfrm>
            <a:off x="394856" y="219635"/>
            <a:ext cx="10396882" cy="115196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sr-Latn-RS" smtClean="0"/>
              <a:t>Međugrupni odnosi - sukobi</a:t>
            </a:r>
            <a:endParaRPr lang="en-US" dirty="0" smtClean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"/>
          <p:cNvSpPr>
            <a:spLocks noChangeArrowheads="1"/>
          </p:cNvSpPr>
          <p:nvPr/>
        </p:nvSpPr>
        <p:spPr bwMode="auto">
          <a:xfrm>
            <a:off x="1320800" y="2590801"/>
            <a:ext cx="934720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vi-VN" sz="2400"/>
              <a:t>Funkcionalna međuzavisnost (pozitivna ili negativna) između pojedinaca ili grupa u postizanju svojih ciljeva vodi direktno ili do saradnje ili do nadmetanja. </a:t>
            </a:r>
            <a:endParaRPr lang="sr-Latn-RS" sz="2400"/>
          </a:p>
          <a:p>
            <a:pPr marL="285750" indent="-285750">
              <a:buFont typeface="Arial" charset="0"/>
              <a:buChar char="•"/>
            </a:pPr>
            <a:r>
              <a:rPr lang="vi-VN" sz="2400"/>
              <a:t>Saradnja ili nadmetanje proizvode direktno ili koheziju ili antagonizam i sukob između učesnika </a:t>
            </a:r>
            <a:endParaRPr lang="sr-Latn-RS" sz="2400"/>
          </a:p>
          <a:p>
            <a:pPr marL="285750" indent="-285750">
              <a:buFont typeface="Arial" charset="0"/>
              <a:buChar char="•"/>
            </a:pPr>
            <a:r>
              <a:rPr lang="vi-VN" sz="2400"/>
              <a:t>To znači da su socijalni odnosi između pojedinaca i grupa determinisani njihovim funkcionalnim (ciljnim) odnosima </a:t>
            </a:r>
            <a:endParaRPr lang="en-US" sz="2400"/>
          </a:p>
        </p:txBody>
      </p:sp>
      <p:sp>
        <p:nvSpPr>
          <p:cNvPr id="47107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>
                <a:ln>
                  <a:noFill/>
                </a:ln>
              </a:rPr>
              <a:t>Funkcionalna teorija međugrupnih odnosa</a:t>
            </a:r>
            <a:endParaRPr lang="en-US" dirty="0" smtClean="0">
              <a:ln>
                <a:noFill/>
              </a:ln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>
                <a:ln>
                  <a:noFill/>
                </a:ln>
              </a:rPr>
              <a:t>Teorija objektivnih konflikata interesa</a:t>
            </a:r>
          </a:p>
        </p:txBody>
      </p:sp>
      <p:sp>
        <p:nvSpPr>
          <p:cNvPr id="48131" name="Rectangle 5"/>
          <p:cNvSpPr>
            <a:spLocks noChangeArrowheads="1"/>
          </p:cNvSpPr>
          <p:nvPr/>
        </p:nvSpPr>
        <p:spPr bwMode="auto">
          <a:xfrm>
            <a:off x="516273" y="1992025"/>
            <a:ext cx="10775181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vi-VN" sz="2200" dirty="0"/>
              <a:t>Razvoj međugrupnog neprijateljstva i sukoba </a:t>
            </a:r>
            <a:r>
              <a:rPr lang="vi-VN" sz="2200" dirty="0" smtClean="0"/>
              <a:t>objašnjava</a:t>
            </a:r>
            <a:r>
              <a:rPr lang="sr-Latn-RS" sz="2200" dirty="0" smtClean="0"/>
              <a:t> </a:t>
            </a:r>
            <a:r>
              <a:rPr lang="sr-Latn-RS" sz="2200" dirty="0">
                <a:latin typeface="Arial" pitchFamily="34" charset="0"/>
                <a:cs typeface="Arial" pitchFamily="34" charset="0"/>
              </a:rPr>
              <a:t>se</a:t>
            </a:r>
            <a:r>
              <a:rPr lang="vi-VN" sz="2200" dirty="0"/>
              <a:t> objektivno suprotstavljenim (rivalskim) grupnim interesima i nadmetanjem grupa oko osvajanja ograničenih dobara i resursa </a:t>
            </a:r>
            <a:endParaRPr lang="sr-Latn-RS" sz="2200" dirty="0"/>
          </a:p>
          <a:p>
            <a:pPr marL="285750" indent="-285750">
              <a:buFont typeface="Arial" charset="0"/>
              <a:buChar char="•"/>
            </a:pPr>
            <a:r>
              <a:rPr lang="vi-VN" sz="2200" dirty="0"/>
              <a:t>Neuskladivi grupni interesi, u toku procesa međugrupnog nadmetanja oko istih ciljeva, uslovljavaju izbijanje otvorenog sukoba između rivalskih grupa. U isti mah, ovi isti uslovi uslovljavaju da se unutar svake od grupa razvije osobena grupna struktura (diferencirani položaji i uloge), etika (zajedničke socijalne norme), kohezivnost (međusobna privlačnost članova), identifikacija sa grupom (uvođenje simbola grupne pripadnosti) i kooperacija među članovima. 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>
              <a:ln>
                <a:noFill/>
              </a:ln>
            </a:endParaRPr>
          </a:p>
        </p:txBody>
      </p:sp>
      <p:sp>
        <p:nvSpPr>
          <p:cNvPr id="49155" name="Rectangle 4"/>
          <p:cNvSpPr>
            <a:spLocks noChangeArrowheads="1"/>
          </p:cNvSpPr>
          <p:nvPr/>
        </p:nvSpPr>
        <p:spPr bwMode="auto">
          <a:xfrm>
            <a:off x="595745" y="2551113"/>
            <a:ext cx="10478655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800" dirty="0">
                <a:hlinkClick r:id="rId2"/>
              </a:rPr>
              <a:t>https://www.youtube.com/watch?v=8PRuxMprSDQ</a:t>
            </a:r>
            <a:endParaRPr lang="sr-Latn-RS" sz="2800" dirty="0"/>
          </a:p>
          <a:p>
            <a:pPr algn="ctr"/>
            <a:endParaRPr lang="sr-Latn-RS" sz="2800" dirty="0" smtClean="0"/>
          </a:p>
          <a:p>
            <a:pPr algn="ctr"/>
            <a:r>
              <a:rPr lang="sr-Latn-RS" sz="2800" dirty="0" smtClean="0"/>
              <a:t>Objektivni konflikti interesa (neuskladivi ciljevi) uzrokuju međugrupni sukob, a nadređeni (kolaborativni ciljevi indukuju socijalnu harmoniju i saradnju!</a:t>
            </a:r>
            <a:endParaRPr lang="sr-Latn-RS" sz="280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A5D318D15330469591431EBD44C3ED" ma:contentTypeVersion="2" ma:contentTypeDescription="Create a new document." ma:contentTypeScope="" ma:versionID="78c28d0aa946736dac6d64988869079a">
  <xsd:schema xmlns:xsd="http://www.w3.org/2001/XMLSchema" xmlns:xs="http://www.w3.org/2001/XMLSchema" xmlns:p="http://schemas.microsoft.com/office/2006/metadata/properties" xmlns:ns2="1a41b7b9-66b9-4004-a561-7808a9882d1a" targetNamespace="http://schemas.microsoft.com/office/2006/metadata/properties" ma:root="true" ma:fieldsID="09f244337da989b5faf91b422a91a510" ns2:_="">
    <xsd:import namespace="1a41b7b9-66b9-4004-a561-7808a9882d1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41b7b9-66b9-4004-a561-7808a9882d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D706A1A-2FAC-4428-AFB3-1AEA35C860F1}"/>
</file>

<file path=customXml/itemProps2.xml><?xml version="1.0" encoding="utf-8"?>
<ds:datastoreItem xmlns:ds="http://schemas.openxmlformats.org/officeDocument/2006/customXml" ds:itemID="{38A0F859-2B19-410B-9D58-2A71E210026C}"/>
</file>

<file path=customXml/itemProps3.xml><?xml version="1.0" encoding="utf-8"?>
<ds:datastoreItem xmlns:ds="http://schemas.openxmlformats.org/officeDocument/2006/customXml" ds:itemID="{7E8086AE-D081-4798-8FB4-8DE3471D567C}"/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1195</TotalTime>
  <Words>1205</Words>
  <Application>Microsoft Office PowerPoint</Application>
  <PresentationFormat>Custom</PresentationFormat>
  <Paragraphs>198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Main Event</vt:lpstr>
      <vt:lpstr>SUKOBI</vt:lpstr>
      <vt:lpstr>PowerPoint Presentation</vt:lpstr>
      <vt:lpstr>Socijalne dileme</vt:lpstr>
      <vt:lpstr>SUKOB I SARADNJA:   Dilema zatvorenika</vt:lpstr>
      <vt:lpstr>Strategija „milo za drago“</vt:lpstr>
      <vt:lpstr>PowerPoint Presentation</vt:lpstr>
      <vt:lpstr>Funkcionalna teorija međugrupnih odnosa</vt:lpstr>
      <vt:lpstr>Teorija objektivnih konflikata interesa</vt:lpstr>
      <vt:lpstr>PowerPoint Presentation</vt:lpstr>
      <vt:lpstr>PowerPoint Presentation</vt:lpstr>
      <vt:lpstr>Sukob pri radu</vt:lpstr>
      <vt:lpstr>Štrajk</vt:lpstr>
      <vt:lpstr>Štrajk</vt:lpstr>
      <vt:lpstr>Štrajkovi</vt:lpstr>
      <vt:lpstr>Razlozi smanjenja broja štrajkova</vt:lpstr>
      <vt:lpstr>Štrajk i područja rada</vt:lpstr>
      <vt:lpstr>Uzroci štrajkova:</vt:lpstr>
      <vt:lpstr>Industrijska sabotaža</vt:lpstr>
      <vt:lpstr>Industrijska sabotaža</vt:lpstr>
      <vt:lpstr>uzroci industrijske sabotaže</vt:lpstr>
      <vt:lpstr>MOBING </vt:lpstr>
      <vt:lpstr>Pojam mobinga</vt:lpstr>
      <vt:lpstr>Obeležja mobinga</vt:lpstr>
      <vt:lpstr>Manifestovanje mobinga </vt:lpstr>
      <vt:lpstr>PowerPoint Presentation</vt:lpstr>
      <vt:lpstr>SUBJEKTI MOBINGA</vt:lpstr>
      <vt:lpstr>VRSTE MOBINGA</vt:lpstr>
      <vt:lpstr>Faze mobinga</vt:lpstr>
      <vt:lpstr>POSLEDICE mobinga</vt:lpstr>
      <vt:lpstr>Mehanizmi zaštite</vt:lpstr>
      <vt:lpstr>PREVENCIJA mobinga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SUKOBI</dc:title>
  <dc:creator>Ana Nesic</dc:creator>
  <cp:lastModifiedBy>Korisnik</cp:lastModifiedBy>
  <cp:revision>37</cp:revision>
  <dcterms:created xsi:type="dcterms:W3CDTF">2017-12-01T11:57:22Z</dcterms:created>
  <dcterms:modified xsi:type="dcterms:W3CDTF">2019-05-12T19:34:03Z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0x010100BCA5D318D15330469591431EBD44C3ED</vt:lpwstr>
  </property>
</Properties>
</file>